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313" r:id="rId2"/>
    <p:sldId id="329" r:id="rId3"/>
    <p:sldId id="256" r:id="rId4"/>
    <p:sldId id="257" r:id="rId5"/>
    <p:sldId id="258" r:id="rId6"/>
    <p:sldId id="322" r:id="rId7"/>
    <p:sldId id="263" r:id="rId8"/>
    <p:sldId id="314" r:id="rId9"/>
    <p:sldId id="303" r:id="rId10"/>
    <p:sldId id="304" r:id="rId11"/>
    <p:sldId id="330" r:id="rId12"/>
    <p:sldId id="305" r:id="rId13"/>
    <p:sldId id="311" r:id="rId14"/>
    <p:sldId id="316" r:id="rId15"/>
    <p:sldId id="259" r:id="rId16"/>
    <p:sldId id="261" r:id="rId17"/>
    <p:sldId id="276" r:id="rId18"/>
    <p:sldId id="277" r:id="rId19"/>
    <p:sldId id="264" r:id="rId20"/>
    <p:sldId id="293" r:id="rId21"/>
    <p:sldId id="321" r:id="rId22"/>
    <p:sldId id="319" r:id="rId23"/>
    <p:sldId id="318" r:id="rId24"/>
    <p:sldId id="317" r:id="rId25"/>
    <p:sldId id="267" r:id="rId26"/>
    <p:sldId id="270" r:id="rId27"/>
    <p:sldId id="269" r:id="rId28"/>
    <p:sldId id="271" r:id="rId29"/>
    <p:sldId id="272" r:id="rId30"/>
    <p:sldId id="273" r:id="rId31"/>
    <p:sldId id="274" r:id="rId32"/>
    <p:sldId id="294" r:id="rId33"/>
    <p:sldId id="302" r:id="rId34"/>
    <p:sldId id="301" r:id="rId35"/>
    <p:sldId id="300" r:id="rId36"/>
    <p:sldId id="299" r:id="rId37"/>
    <p:sldId id="298" r:id="rId38"/>
    <p:sldId id="297" r:id="rId39"/>
    <p:sldId id="296" r:id="rId40"/>
    <p:sldId id="295" r:id="rId41"/>
    <p:sldId id="260" r:id="rId42"/>
    <p:sldId id="323" r:id="rId43"/>
    <p:sldId id="324" r:id="rId44"/>
    <p:sldId id="325" r:id="rId45"/>
    <p:sldId id="326" r:id="rId46"/>
    <p:sldId id="327" r:id="rId47"/>
    <p:sldId id="328" r:id="rId48"/>
    <p:sldId id="310" r:id="rId4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15" autoAdjust="0"/>
  </p:normalViewPr>
  <p:slideViewPr>
    <p:cSldViewPr>
      <p:cViewPr varScale="1">
        <p:scale>
          <a:sx n="47" d="100"/>
          <a:sy n="47" d="100"/>
        </p:scale>
        <p:origin x="-61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490"/>
    </p:cViewPr>
  </p:sorterViewPr>
  <p:notesViewPr>
    <p:cSldViewPr>
      <p:cViewPr varScale="1">
        <p:scale>
          <a:sx n="38" d="100"/>
          <a:sy n="38" d="100"/>
        </p:scale>
        <p:origin x="-2214"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4EF80C-B468-4F06-BC70-B12D615A2CB0}" type="datetimeFigureOut">
              <a:rPr lang="fr-FR" smtClean="0"/>
              <a:pPr/>
              <a:t>12/09/2017</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2C4332-BB6D-4D99-A1AE-72C4A67033D1}" type="slidenum">
              <a:rPr lang="fr-FR" smtClean="0"/>
              <a:pPr/>
              <a:t>‹N°›</a:t>
            </a:fld>
            <a:endParaRPr lang="fr-FR"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08189AE-9822-4DA0-9A8A-C11AC826135A}" type="slidenum">
              <a:rPr lang="fr-FR" smtClean="0"/>
              <a:pPr/>
              <a:t>1</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08189AE-9822-4DA0-9A8A-C11AC826135A}" type="slidenum">
              <a:rPr lang="fr-FR" smtClean="0"/>
              <a:pPr/>
              <a:t>3</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32C4332-BB6D-4D99-A1AE-72C4A67033D1}" type="slidenum">
              <a:rPr lang="fr-FR" smtClean="0"/>
              <a:pPr/>
              <a:t>22</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6"/>
            <a:ext cx="7772400" cy="1470025"/>
          </a:xfrm>
        </p:spPr>
        <p:txBody>
          <a:bodyPr/>
          <a:lstStyle/>
          <a:p>
            <a:r>
              <a:rPr lang="fr-FR" smtClean="0"/>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2057400" cy="5851525"/>
          </a:xfrm>
        </p:spPr>
        <p:txBody>
          <a:bodyPr vert="eaVert"/>
          <a:lstStyle/>
          <a:p>
            <a:r>
              <a:rPr lang="fr-FR" smtClean="0"/>
              <a:t>Cliquez pour modifier le style du titre</a:t>
            </a:r>
            <a:endParaRPr lang="fr-BE"/>
          </a:p>
        </p:txBody>
      </p:sp>
      <p:sp>
        <p:nvSpPr>
          <p:cNvPr id="3" name="Espace réservé du texte vertical 2"/>
          <p:cNvSpPr>
            <a:spLocks noGrp="1"/>
          </p:cNvSpPr>
          <p:nvPr>
            <p:ph type="body" orient="vert" idx="1"/>
          </p:nvPr>
        </p:nvSpPr>
        <p:spPr>
          <a:xfrm>
            <a:off x="457200" y="274639"/>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BE"/>
          </a:p>
        </p:txBody>
      </p:sp>
      <p:sp>
        <p:nvSpPr>
          <p:cNvPr id="3" name="Espace réservé du texte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5" name="Espace réservé du pied de page 4"/>
          <p:cNvSpPr>
            <a:spLocks noGrp="1"/>
          </p:cNvSpPr>
          <p:nvPr>
            <p:ph type="ftr" sz="quarter" idx="11"/>
          </p:nvPr>
        </p:nvSpPr>
        <p:spPr/>
        <p:txBody>
          <a:bodyPr/>
          <a:lstStyle/>
          <a:p>
            <a:endParaRPr lang="fr-BE" dirty="0"/>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u contenu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contenu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BE"/>
          </a:p>
        </p:txBody>
      </p:sp>
      <p:sp>
        <p:nvSpPr>
          <p:cNvPr id="3" name="Espace réservé du texte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5" name="Espace réservé du texte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7" name="Espace réservé de la date 6"/>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8" name="Espace réservé du pied de page 7"/>
          <p:cNvSpPr>
            <a:spLocks noGrp="1"/>
          </p:cNvSpPr>
          <p:nvPr>
            <p:ph type="ftr" sz="quarter" idx="11"/>
          </p:nvPr>
        </p:nvSpPr>
        <p:spPr/>
        <p:txBody>
          <a:bodyPr/>
          <a:lstStyle/>
          <a:p>
            <a:endParaRPr lang="fr-BE" dirty="0"/>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BE"/>
          </a:p>
        </p:txBody>
      </p:sp>
      <p:sp>
        <p:nvSpPr>
          <p:cNvPr id="3" name="Espace réservé de la date 2"/>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4" name="Espace réservé du pied de page 3"/>
          <p:cNvSpPr>
            <a:spLocks noGrp="1"/>
          </p:cNvSpPr>
          <p:nvPr>
            <p:ph type="ftr" sz="quarter" idx="11"/>
          </p:nvPr>
        </p:nvSpPr>
        <p:spPr/>
        <p:txBody>
          <a:bodyPr/>
          <a:lstStyle/>
          <a:p>
            <a:endParaRPr lang="fr-BE" dirty="0"/>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3" name="Espace réservé du pied de page 2"/>
          <p:cNvSpPr>
            <a:spLocks noGrp="1"/>
          </p:cNvSpPr>
          <p:nvPr>
            <p:ph type="ftr" sz="quarter" idx="11"/>
          </p:nvPr>
        </p:nvSpPr>
        <p:spPr/>
        <p:txBody>
          <a:bodyPr/>
          <a:lstStyle/>
          <a:p>
            <a:endParaRPr lang="fr-BE" dirty="0"/>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73050"/>
            <a:ext cx="3008313" cy="1162050"/>
          </a:xfrm>
        </p:spPr>
        <p:txBody>
          <a:bodyPr anchor="b"/>
          <a:lstStyle>
            <a:lvl1pPr algn="l">
              <a:defRPr sz="2000" b="1"/>
            </a:lvl1pPr>
          </a:lstStyle>
          <a:p>
            <a:r>
              <a:rPr lang="fr-FR" smtClean="0"/>
              <a:t>Cliquez pour modifier le style du titre</a:t>
            </a:r>
            <a:endParaRPr lang="fr-BE"/>
          </a:p>
        </p:txBody>
      </p:sp>
      <p:sp>
        <p:nvSpPr>
          <p:cNvPr id="3" name="Espace réservé du contenu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u texte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1"/>
            <a:ext cx="5486400" cy="566738"/>
          </a:xfrm>
        </p:spPr>
        <p:txBody>
          <a:bodyPr anchor="b"/>
          <a:lstStyle>
            <a:lvl1pPr algn="l">
              <a:defRPr sz="2000" b="1"/>
            </a:lvl1pPr>
          </a:lstStyle>
          <a:p>
            <a:r>
              <a:rPr lang="fr-FR" smtClean="0"/>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dirty="0"/>
          </a:p>
        </p:txBody>
      </p:sp>
      <p:sp>
        <p:nvSpPr>
          <p:cNvPr id="4" name="Espace réservé du texte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12/09/2017</a:t>
            </a:fld>
            <a:endParaRPr lang="fr-BE" dirty="0"/>
          </a:p>
        </p:txBody>
      </p:sp>
      <p:sp>
        <p:nvSpPr>
          <p:cNvPr id="6" name="Espace réservé du pied de page 5"/>
          <p:cNvSpPr>
            <a:spLocks noGrp="1"/>
          </p:cNvSpPr>
          <p:nvPr>
            <p:ph type="ftr" sz="quarter" idx="11"/>
          </p:nvPr>
        </p:nvSpPr>
        <p:spPr/>
        <p:txBody>
          <a:bodyPr/>
          <a:lstStyle/>
          <a:p>
            <a:endParaRPr lang="fr-BE" dirty="0"/>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BE"/>
          </a:p>
        </p:txBody>
      </p:sp>
      <p:sp>
        <p:nvSpPr>
          <p:cNvPr id="3" name="Espace réservé du texte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BE"/>
          </a:p>
        </p:txBody>
      </p:sp>
      <p:sp>
        <p:nvSpPr>
          <p:cNvPr id="4" name="Espace réservé de la date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12/09/2017</a:t>
            </a:fld>
            <a:endParaRPr lang="fr-BE" dirty="0"/>
          </a:p>
        </p:txBody>
      </p:sp>
      <p:sp>
        <p:nvSpPr>
          <p:cNvPr id="5" name="Espace réservé du pied de page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dirty="0"/>
          </a:p>
        </p:txBody>
      </p:sp>
      <p:sp>
        <p:nvSpPr>
          <p:cNvPr id="6" name="Espace réservé du numéro de diapositive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5000" r="-25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611125" y="825840"/>
            <a:ext cx="7772400" cy="5183302"/>
          </a:xfrm>
        </p:spPr>
        <p:txBody>
          <a:bodyPr>
            <a:noAutofit/>
          </a:bodyPr>
          <a:lstStyle/>
          <a:p>
            <a:r>
              <a:rPr lang="ar-MA" sz="9600" b="1" dirty="0" smtClean="0">
                <a:solidFill>
                  <a:srgbClr val="7030A0"/>
                </a:solidFill>
                <a:latin typeface="David" pitchFamily="34" charset="-79"/>
                <a:cs typeface="David" pitchFamily="34" charset="-79"/>
              </a:rPr>
              <a:t>التقويم</a:t>
            </a:r>
            <a:br>
              <a:rPr lang="ar-MA" sz="9600" b="1" dirty="0" smtClean="0">
                <a:solidFill>
                  <a:srgbClr val="7030A0"/>
                </a:solidFill>
                <a:latin typeface="David" pitchFamily="34" charset="-79"/>
                <a:cs typeface="David" pitchFamily="34" charset="-79"/>
              </a:rPr>
            </a:br>
            <a:r>
              <a:rPr lang="ar-MA" sz="9600" b="1" dirty="0" smtClean="0">
                <a:solidFill>
                  <a:srgbClr val="7030A0"/>
                </a:solidFill>
                <a:latin typeface="David" pitchFamily="34" charset="-79"/>
                <a:cs typeface="David" pitchFamily="34" charset="-79"/>
              </a:rPr>
              <a:t> في إطار مقاربة التدريس </a:t>
            </a:r>
            <a:r>
              <a:rPr lang="ar-MA" sz="9600" b="1" dirty="0" err="1" smtClean="0">
                <a:solidFill>
                  <a:srgbClr val="7030A0"/>
                </a:solidFill>
                <a:latin typeface="David" pitchFamily="34" charset="-79"/>
                <a:cs typeface="David" pitchFamily="34" charset="-79"/>
              </a:rPr>
              <a:t>بالكفايات</a:t>
            </a:r>
            <a:endParaRPr lang="fr-FR" sz="9600" b="1" dirty="0">
              <a:solidFill>
                <a:srgbClr val="7030A0"/>
              </a:solidFill>
              <a:latin typeface="David" pitchFamily="34" charset="-79"/>
              <a:cs typeface="David" pitchFamily="34" charset="-79"/>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
            <a:ext cx="9144000" cy="1142984"/>
          </a:xfrm>
          <a:solidFill>
            <a:schemeClr val="accent3">
              <a:lumMod val="40000"/>
              <a:lumOff val="60000"/>
            </a:schemeClr>
          </a:solidFill>
        </p:spPr>
        <p:txBody>
          <a:bodyPr>
            <a:normAutofit fontScale="90000"/>
          </a:bodyPr>
          <a:lstStyle/>
          <a:p>
            <a:r>
              <a:rPr lang="fr-FR" sz="3800" b="1" dirty="0" smtClean="0"/>
              <a:t/>
            </a:r>
            <a:br>
              <a:rPr lang="fr-FR" sz="3800" b="1" dirty="0" smtClean="0"/>
            </a:br>
            <a:r>
              <a:rPr lang="fr-FR" b="1" dirty="0" smtClean="0"/>
              <a:t>Produire </a:t>
            </a:r>
            <a:r>
              <a:rPr lang="fr-FR" b="1" dirty="0" smtClean="0"/>
              <a:t>du sens pour </a:t>
            </a:r>
            <a:r>
              <a:rPr lang="fr-FR" b="1" dirty="0" smtClean="0"/>
              <a:t>l’élève, </a:t>
            </a:r>
            <a:br>
              <a:rPr lang="fr-FR" b="1" dirty="0" smtClean="0"/>
            </a:br>
            <a:r>
              <a:rPr lang="fr-FR" b="1" dirty="0" smtClean="0"/>
              <a:t>c’est </a:t>
            </a:r>
            <a:r>
              <a:rPr lang="fr-FR" b="1" dirty="0" smtClean="0"/>
              <a:t>lui permettre </a:t>
            </a:r>
            <a:r>
              <a:rPr lang="fr-FR" dirty="0" smtClean="0"/>
              <a:t>de</a:t>
            </a:r>
            <a:r>
              <a:rPr lang="fr-FR" b="1" dirty="0" smtClean="0"/>
              <a:t>:</a:t>
            </a:r>
            <a:r>
              <a:rPr lang="fr-FR" dirty="0" smtClean="0"/>
              <a:t/>
            </a:r>
            <a:br>
              <a:rPr lang="fr-FR" dirty="0" smtClean="0"/>
            </a:br>
            <a:endParaRPr lang="fr-FR" dirty="0"/>
          </a:p>
        </p:txBody>
      </p:sp>
      <p:sp>
        <p:nvSpPr>
          <p:cNvPr id="3" name="Sous-titre 2"/>
          <p:cNvSpPr>
            <a:spLocks noGrp="1"/>
          </p:cNvSpPr>
          <p:nvPr>
            <p:ph type="subTitle" idx="1"/>
          </p:nvPr>
        </p:nvSpPr>
        <p:spPr>
          <a:xfrm>
            <a:off x="0" y="1142984"/>
            <a:ext cx="9144000" cy="5715016"/>
          </a:xfrm>
          <a:blipFill>
            <a:blip r:embed="rId2"/>
            <a:stretch>
              <a:fillRect/>
            </a:stretch>
          </a:blipFill>
        </p:spPr>
        <p:txBody>
          <a:bodyPr>
            <a:normAutofit lnSpcReduction="10000"/>
          </a:bodyPr>
          <a:lstStyle/>
          <a:p>
            <a:pPr>
              <a:buFont typeface="Arial" pitchFamily="34" charset="0"/>
              <a:buChar char="•"/>
            </a:pPr>
            <a:r>
              <a:rPr lang="fr-FR" sz="4400" dirty="0" smtClean="0">
                <a:solidFill>
                  <a:schemeClr val="tx1"/>
                </a:solidFill>
              </a:rPr>
              <a:t> </a:t>
            </a:r>
            <a:r>
              <a:rPr lang="fr-FR" sz="5000" dirty="0" smtClean="0">
                <a:solidFill>
                  <a:schemeClr val="tx1"/>
                </a:solidFill>
              </a:rPr>
              <a:t>mieux </a:t>
            </a:r>
            <a:r>
              <a:rPr lang="fr-FR" sz="5000" dirty="0" smtClean="0">
                <a:solidFill>
                  <a:schemeClr val="tx1"/>
                </a:solidFill>
              </a:rPr>
              <a:t>s’approprier l’objet de </a:t>
            </a:r>
            <a:r>
              <a:rPr lang="fr-FR" sz="5000" dirty="0" smtClean="0">
                <a:solidFill>
                  <a:schemeClr val="tx1"/>
                </a:solidFill>
              </a:rPr>
              <a:t>savoir</a:t>
            </a:r>
            <a:endParaRPr lang="fr-FR" sz="5000" dirty="0" smtClean="0">
              <a:solidFill>
                <a:schemeClr val="tx1"/>
              </a:solidFill>
            </a:endParaRPr>
          </a:p>
          <a:p>
            <a:pPr>
              <a:buFont typeface="Arial" pitchFamily="34" charset="0"/>
              <a:buChar char="•"/>
            </a:pPr>
            <a:r>
              <a:rPr lang="fr-FR" sz="5000" dirty="0" smtClean="0">
                <a:solidFill>
                  <a:schemeClr val="tx1"/>
                </a:solidFill>
              </a:rPr>
              <a:t> mieux </a:t>
            </a:r>
            <a:r>
              <a:rPr lang="fr-FR" sz="5000" dirty="0" smtClean="0">
                <a:solidFill>
                  <a:schemeClr val="tx1"/>
                </a:solidFill>
              </a:rPr>
              <a:t>comprendre la situation dans laquelle il est impliqué, </a:t>
            </a:r>
          </a:p>
          <a:p>
            <a:pPr>
              <a:buFont typeface="Arial" pitchFamily="34" charset="0"/>
              <a:buChar char="•"/>
            </a:pPr>
            <a:r>
              <a:rPr lang="fr-FR" sz="5000" dirty="0" smtClean="0">
                <a:solidFill>
                  <a:schemeClr val="tx1"/>
                </a:solidFill>
              </a:rPr>
              <a:t> </a:t>
            </a:r>
            <a:r>
              <a:rPr lang="fr-FR" sz="5000" dirty="0" smtClean="0">
                <a:solidFill>
                  <a:schemeClr val="tx1"/>
                </a:solidFill>
              </a:rPr>
              <a:t>entrevoir </a:t>
            </a:r>
            <a:r>
              <a:rPr lang="fr-FR" sz="5000" dirty="0" smtClean="0">
                <a:solidFill>
                  <a:schemeClr val="tx1"/>
                </a:solidFill>
              </a:rPr>
              <a:t>ses possibles </a:t>
            </a:r>
            <a:r>
              <a:rPr lang="fr-FR" sz="5000" dirty="0" smtClean="0">
                <a:solidFill>
                  <a:srgbClr val="FF0000"/>
                </a:solidFill>
              </a:rPr>
              <a:t>investissements</a:t>
            </a:r>
            <a:r>
              <a:rPr lang="fr-FR" sz="5000" dirty="0" smtClean="0">
                <a:solidFill>
                  <a:schemeClr val="tx1"/>
                </a:solidFill>
              </a:rPr>
              <a:t> </a:t>
            </a:r>
            <a:r>
              <a:rPr lang="fr-FR" sz="5000" dirty="0" smtClean="0">
                <a:solidFill>
                  <a:schemeClr val="tx1"/>
                </a:solidFill>
              </a:rPr>
              <a:t>dans la situation d’apprentissage. </a:t>
            </a:r>
          </a:p>
          <a:p>
            <a:pPr algn="just"/>
            <a:endParaRPr lang="fr-FR" sz="3900" dirty="0" smtClean="0">
              <a:solidFill>
                <a:schemeClr val="tx1"/>
              </a:solidFill>
            </a:endParaRPr>
          </a:p>
          <a:p>
            <a:pPr algn="l"/>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1"/>
          </a:xfrm>
          <a:blipFill>
            <a:blip r:embed="rId2"/>
            <a:stretch>
              <a:fillRect/>
            </a:stretch>
          </a:blipFill>
        </p:spPr>
        <p:txBody>
          <a:bodyPr>
            <a:normAutofit lnSpcReduction="10000"/>
          </a:bodyPr>
          <a:lstStyle/>
          <a:p>
            <a:r>
              <a:rPr lang="fr-FR" sz="3900" dirty="0" smtClean="0">
                <a:solidFill>
                  <a:schemeClr val="tx1"/>
                </a:solidFill>
              </a:rPr>
              <a:t>	</a:t>
            </a:r>
            <a:r>
              <a:rPr lang="fr-FR" sz="5000" b="1" dirty="0" smtClean="0">
                <a:solidFill>
                  <a:schemeClr val="tx1"/>
                </a:solidFill>
              </a:rPr>
              <a:t>Cette production de sens peut se développer dans des démarches personnelles, dans laquelle i</a:t>
            </a:r>
            <a:r>
              <a:rPr lang="fr-FR" sz="5000" b="1" dirty="0" smtClean="0">
                <a:solidFill>
                  <a:srgbClr val="FF0000"/>
                </a:solidFill>
              </a:rPr>
              <a:t>l s’autoévalue, s’autorégule</a:t>
            </a:r>
            <a:r>
              <a:rPr lang="fr-FR" sz="5000" b="1" dirty="0" smtClean="0">
                <a:solidFill>
                  <a:schemeClr val="tx1"/>
                </a:solidFill>
              </a:rPr>
              <a:t>, …, visant à l’impliquer dans le processus d’évaluation, ou à l’éclairer sur ses forces et ses faiblesses (évaluation formative)</a:t>
            </a:r>
          </a:p>
          <a:p>
            <a:pPr algn="l"/>
            <a:endParaRPr lang="fr-FR"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0"/>
            <a:ext cx="9144000" cy="1071546"/>
          </a:xfrm>
          <a:solidFill>
            <a:schemeClr val="accent3">
              <a:lumMod val="40000"/>
              <a:lumOff val="60000"/>
            </a:schemeClr>
          </a:solidFill>
        </p:spPr>
        <p:txBody>
          <a:bodyPr>
            <a:normAutofit/>
          </a:bodyPr>
          <a:lstStyle/>
          <a:p>
            <a:r>
              <a:rPr lang="fr-FR" dirty="0" smtClean="0"/>
              <a:t>Produire du sens pour l’enseignant</a:t>
            </a:r>
            <a:endParaRPr lang="fr-FR" dirty="0"/>
          </a:p>
        </p:txBody>
      </p:sp>
      <p:sp>
        <p:nvSpPr>
          <p:cNvPr id="3" name="Sous-titre 2"/>
          <p:cNvSpPr>
            <a:spLocks noGrp="1"/>
          </p:cNvSpPr>
          <p:nvPr>
            <p:ph type="subTitle" idx="1"/>
          </p:nvPr>
        </p:nvSpPr>
        <p:spPr>
          <a:xfrm>
            <a:off x="0" y="1071546"/>
            <a:ext cx="9144000" cy="5786454"/>
          </a:xfrm>
          <a:blipFill>
            <a:blip r:embed="rId2"/>
            <a:stretch>
              <a:fillRect/>
            </a:stretch>
          </a:blipFill>
        </p:spPr>
        <p:txBody>
          <a:bodyPr>
            <a:normAutofit fontScale="92500"/>
          </a:bodyPr>
          <a:lstStyle/>
          <a:p>
            <a:pPr algn="just"/>
            <a:r>
              <a:rPr lang="fr-FR" sz="4000" dirty="0" smtClean="0">
                <a:solidFill>
                  <a:schemeClr val="tx1"/>
                </a:solidFill>
              </a:rPr>
              <a:t>	</a:t>
            </a:r>
            <a:r>
              <a:rPr lang="fr-FR" sz="4400" dirty="0" smtClean="0">
                <a:solidFill>
                  <a:schemeClr val="tx1"/>
                </a:solidFill>
              </a:rPr>
              <a:t>Il s’agit de l’ensemble des démarches auxquelles recourt l’enseignant pour: </a:t>
            </a:r>
          </a:p>
          <a:p>
            <a:pPr algn="just">
              <a:buFont typeface="Arial" pitchFamily="34" charset="0"/>
              <a:buChar char="•"/>
            </a:pPr>
            <a:r>
              <a:rPr lang="fr-FR" sz="4400" dirty="0" smtClean="0">
                <a:solidFill>
                  <a:srgbClr val="FF0000"/>
                </a:solidFill>
              </a:rPr>
              <a:t> orienter son action pédagogique </a:t>
            </a:r>
            <a:r>
              <a:rPr lang="fr-FR" sz="4400" dirty="0" smtClean="0">
                <a:solidFill>
                  <a:schemeClr val="tx1"/>
                </a:solidFill>
              </a:rPr>
              <a:t>(diagnostic, </a:t>
            </a:r>
            <a:r>
              <a:rPr lang="fr-FR" sz="4400" dirty="0" err="1" smtClean="0">
                <a:solidFill>
                  <a:schemeClr val="tx1"/>
                </a:solidFill>
              </a:rPr>
              <a:t>remédiations</a:t>
            </a:r>
            <a:r>
              <a:rPr lang="fr-FR" sz="4400" dirty="0" smtClean="0">
                <a:solidFill>
                  <a:schemeClr val="tx1"/>
                </a:solidFill>
              </a:rPr>
              <a:t>, etc.), </a:t>
            </a:r>
          </a:p>
          <a:p>
            <a:pPr algn="just">
              <a:buFont typeface="Arial" pitchFamily="34" charset="0"/>
              <a:buChar char="•"/>
            </a:pPr>
            <a:r>
              <a:rPr lang="fr-FR" sz="4400" dirty="0" smtClean="0">
                <a:solidFill>
                  <a:srgbClr val="FF0000"/>
                </a:solidFill>
              </a:rPr>
              <a:t> réguler cette action </a:t>
            </a:r>
            <a:r>
              <a:rPr lang="fr-FR" sz="4400" dirty="0" smtClean="0">
                <a:solidFill>
                  <a:srgbClr val="7030A0"/>
                </a:solidFill>
              </a:rPr>
              <a:t>au niveau de la classe</a:t>
            </a:r>
            <a:r>
              <a:rPr lang="fr-FR" sz="4400" dirty="0" smtClean="0">
                <a:solidFill>
                  <a:srgbClr val="FF0000"/>
                </a:solidFill>
              </a:rPr>
              <a:t>, et surtout celles qu’il met en œuvre </a:t>
            </a:r>
            <a:r>
              <a:rPr lang="fr-FR" sz="4400" dirty="0" smtClean="0">
                <a:solidFill>
                  <a:srgbClr val="7030A0"/>
                </a:solidFill>
              </a:rPr>
              <a:t>au niveau de chaque élève </a:t>
            </a:r>
            <a:r>
              <a:rPr lang="fr-FR" sz="4400" dirty="0" smtClean="0">
                <a:solidFill>
                  <a:schemeClr val="tx1"/>
                </a:solidFill>
              </a:rPr>
              <a:t>(évaluation formative). </a:t>
            </a:r>
          </a:p>
          <a:p>
            <a:pPr algn="just"/>
            <a:endParaRPr lang="fr-FR"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5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5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
            <a:ext cx="9144000" cy="928670"/>
          </a:xfrm>
          <a:solidFill>
            <a:schemeClr val="accent3">
              <a:lumMod val="40000"/>
              <a:lumOff val="60000"/>
            </a:schemeClr>
          </a:solidFill>
        </p:spPr>
        <p:txBody>
          <a:bodyPr>
            <a:normAutofit/>
          </a:bodyPr>
          <a:lstStyle/>
          <a:p>
            <a:r>
              <a:rPr lang="fr-FR" dirty="0" smtClean="0"/>
              <a:t>Produire du sens pour l’enseignant</a:t>
            </a:r>
            <a:endParaRPr lang="fr-FR" dirty="0"/>
          </a:p>
        </p:txBody>
      </p:sp>
      <p:sp>
        <p:nvSpPr>
          <p:cNvPr id="3" name="Sous-titre 2"/>
          <p:cNvSpPr>
            <a:spLocks noGrp="1"/>
          </p:cNvSpPr>
          <p:nvPr>
            <p:ph type="subTitle" idx="1"/>
          </p:nvPr>
        </p:nvSpPr>
        <p:spPr>
          <a:xfrm>
            <a:off x="0" y="928670"/>
            <a:ext cx="9144000" cy="5929330"/>
          </a:xfrm>
          <a:blipFill>
            <a:blip r:embed="rId2"/>
            <a:stretch>
              <a:fillRect/>
            </a:stretch>
          </a:blipFill>
        </p:spPr>
        <p:txBody>
          <a:bodyPr>
            <a:normAutofit/>
          </a:bodyPr>
          <a:lstStyle/>
          <a:p>
            <a:pPr algn="just"/>
            <a:r>
              <a:rPr lang="fr-FR" dirty="0" smtClean="0">
                <a:solidFill>
                  <a:schemeClr val="tx1"/>
                </a:solidFill>
              </a:rPr>
              <a:t>	</a:t>
            </a:r>
            <a:r>
              <a:rPr lang="fr-FR" b="1" dirty="0" smtClean="0">
                <a:solidFill>
                  <a:schemeClr val="tx1"/>
                </a:solidFill>
              </a:rPr>
              <a:t>	</a:t>
            </a:r>
            <a:r>
              <a:rPr lang="fr-FR" sz="4800" b="1" dirty="0" smtClean="0">
                <a:solidFill>
                  <a:schemeClr val="tx1"/>
                </a:solidFill>
              </a:rPr>
              <a:t>Ces démarches, souvent informelles, sont basées </a:t>
            </a:r>
            <a:r>
              <a:rPr lang="fr-FR" sz="4800" b="1" dirty="0" smtClean="0">
                <a:solidFill>
                  <a:srgbClr val="7030A0"/>
                </a:solidFill>
              </a:rPr>
              <a:t>sur l’autonomie de l’enseignant, sur la confiance, sur le dialogue, sur la responsabilité, sur la créativité, sur la souplesse, sur les relations de proximité entre acteurs</a:t>
            </a:r>
            <a:r>
              <a:rPr lang="fr-FR" sz="4800" b="1" dirty="0" smtClean="0"/>
              <a:t>.  </a:t>
            </a:r>
            <a:endParaRPr lang="fr-FR" sz="4800"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endParaRPr lang="fr-FR" sz="4800" dirty="0" smtClean="0">
              <a:solidFill>
                <a:schemeClr val="tx1"/>
              </a:solidFill>
            </a:endParaRPr>
          </a:p>
          <a:p>
            <a:r>
              <a:rPr lang="fr-FR" sz="6000" dirty="0" smtClean="0">
                <a:solidFill>
                  <a:schemeClr val="tx1"/>
                </a:solidFill>
              </a:rPr>
              <a:t>« </a:t>
            </a:r>
            <a:r>
              <a:rPr lang="fr-FR" sz="6000" dirty="0" smtClean="0">
                <a:solidFill>
                  <a:schemeClr val="tx1"/>
                </a:solidFill>
                <a:latin typeface="Algerian" pitchFamily="82" charset="0"/>
              </a:rPr>
              <a:t>La qualité d’un système éducatif n’est jamais supérieure au talent de ses enseignants </a:t>
            </a:r>
            <a:r>
              <a:rPr lang="fr-FR" sz="6000" dirty="0" smtClean="0">
                <a:solidFill>
                  <a:schemeClr val="tx1"/>
                </a:solidFill>
              </a:rPr>
              <a:t>» </a:t>
            </a:r>
          </a:p>
          <a:p>
            <a:r>
              <a:rPr lang="fr-FR" sz="2400" dirty="0" smtClean="0">
                <a:solidFill>
                  <a:schemeClr val="tx1"/>
                </a:solidFill>
              </a:rPr>
              <a:t>Andreas Schleicher, directeur de l’éducation à l’OCDE, dirige le classement Pisa (programme international pour le suivi des acquis des élèves) </a:t>
            </a:r>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7"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1" end="1"/>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mph" presetSubtype="2" fill="hold" nodeType="clickEffect">
                                  <p:stCondLst>
                                    <p:cond delay="0"/>
                                  </p:stCondLst>
                                  <p:iterate type="lt">
                                    <p:tmPct val="0"/>
                                  </p:iterate>
                                  <p:childTnLst>
                                    <p:anim to="1.5" calcmode="lin" valueType="num">
                                      <p:cBhvr override="childStyle">
                                        <p:cTn id="13" dur="2000" fill="hold"/>
                                        <p:tgtEl>
                                          <p:spTgt spid="3">
                                            <p:txEl>
                                              <p:pRg st="1" end="1"/>
                                            </p:txEl>
                                          </p:spTgt>
                                        </p:tgtEl>
                                        <p:attrNameLst>
                                          <p:attrName>style.fontSize</p:attrName>
                                        </p:attrNameLst>
                                      </p:cBhvr>
                                    </p:anim>
                                  </p:childTnLst>
                                </p:cTn>
                              </p:par>
                            </p:childTnLst>
                          </p:cTn>
                        </p:par>
                      </p:childTnLst>
                    </p:cTn>
                  </p:par>
                  <p:par>
                    <p:cTn id="14" fill="hold">
                      <p:stCondLst>
                        <p:cond delay="indefinite"/>
                      </p:stCondLst>
                      <p:childTnLst>
                        <p:par>
                          <p:cTn id="15" fill="hold">
                            <p:stCondLst>
                              <p:cond delay="0"/>
                            </p:stCondLst>
                            <p:childTnLst>
                              <p:par>
                                <p:cTn id="16" presetID="4" presetClass="emph" presetSubtype="2" fill="hold" nodeType="clickEffect">
                                  <p:stCondLst>
                                    <p:cond delay="0"/>
                                  </p:stCondLst>
                                  <p:iterate type="lt">
                                    <p:tmPct val="0"/>
                                  </p:iterate>
                                  <p:childTnLst>
                                    <p:anim to="0.5" calcmode="lin" valueType="num">
                                      <p:cBhvr override="childStyle">
                                        <p:cTn id="17" dur="2000" fill="hold"/>
                                        <p:tgtEl>
                                          <p:spTgt spid="3">
                                            <p:txEl>
                                              <p:pRg st="1" end="1"/>
                                            </p:txEl>
                                          </p:spTgt>
                                        </p:tgtEl>
                                        <p:attrNameLst>
                                          <p:attrName>style.fontSize</p:attrName>
                                        </p:attrNameLst>
                                      </p:cBhvr>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4"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685822" y="1089013"/>
            <a:ext cx="8134444" cy="3759625"/>
          </a:xfrm>
        </p:spPr>
        <p:txBody>
          <a:bodyPr>
            <a:noAutofit/>
          </a:bodyPr>
          <a:lstStyle/>
          <a:p>
            <a:r>
              <a:rPr lang="fr-FR" sz="9600" b="1" dirty="0" smtClean="0">
                <a:latin typeface="David" pitchFamily="34" charset="-79"/>
                <a:cs typeface="David" pitchFamily="34" charset="-79"/>
              </a:rPr>
              <a:t>Qu’est-ce qu’on évalue?</a:t>
            </a:r>
            <a:endParaRPr lang="fr-FR" sz="9600" b="1" dirty="0">
              <a:latin typeface="David" pitchFamily="34" charset="-79"/>
              <a:cs typeface="David" pitchFamily="34" charset="-79"/>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
            <a:ext cx="9144000" cy="1142984"/>
          </a:xfrm>
          <a:solidFill>
            <a:schemeClr val="accent3">
              <a:lumMod val="40000"/>
              <a:lumOff val="60000"/>
            </a:schemeClr>
          </a:solidFill>
        </p:spPr>
        <p:txBody>
          <a:bodyPr>
            <a:noAutofit/>
          </a:bodyPr>
          <a:lstStyle/>
          <a:p>
            <a:r>
              <a:rPr lang="fr-FR" dirty="0" smtClean="0"/>
              <a:t>Evaluer les performances non l’individu</a:t>
            </a:r>
            <a:endParaRPr lang="fr-FR" b="1" dirty="0"/>
          </a:p>
        </p:txBody>
      </p:sp>
      <p:sp>
        <p:nvSpPr>
          <p:cNvPr id="3" name="Sous-titre 2"/>
          <p:cNvSpPr>
            <a:spLocks noGrp="1"/>
          </p:cNvSpPr>
          <p:nvPr>
            <p:ph type="subTitle" idx="1"/>
          </p:nvPr>
        </p:nvSpPr>
        <p:spPr>
          <a:xfrm>
            <a:off x="0" y="1142985"/>
            <a:ext cx="9144000" cy="5715016"/>
          </a:xfrm>
          <a:blipFill>
            <a:blip r:embed="rId2"/>
            <a:stretch>
              <a:fillRect/>
            </a:stretch>
          </a:blipFill>
        </p:spPr>
        <p:txBody>
          <a:bodyPr>
            <a:normAutofit lnSpcReduction="10000"/>
          </a:bodyPr>
          <a:lstStyle/>
          <a:p>
            <a:pPr algn="just"/>
            <a:r>
              <a:rPr lang="fr-FR" sz="3900" dirty="0" smtClean="0">
                <a:solidFill>
                  <a:schemeClr val="tx1"/>
                </a:solidFill>
              </a:rPr>
              <a:t>	</a:t>
            </a:r>
            <a:r>
              <a:rPr lang="fr-FR" sz="4000" dirty="0" smtClean="0">
                <a:solidFill>
                  <a:schemeClr val="tx1"/>
                </a:solidFill>
              </a:rPr>
              <a:t> </a:t>
            </a:r>
            <a:r>
              <a:rPr lang="fr-FR" sz="4400" dirty="0" smtClean="0">
                <a:solidFill>
                  <a:schemeClr val="tx1"/>
                </a:solidFill>
              </a:rPr>
              <a:t>«L’évaluation dans l’éducation est la transmission d’un renseignement </a:t>
            </a:r>
            <a:r>
              <a:rPr lang="fr-FR" sz="4400" dirty="0" smtClean="0">
                <a:solidFill>
                  <a:srgbClr val="FF0000"/>
                </a:solidFill>
              </a:rPr>
              <a:t>sur la performance </a:t>
            </a:r>
            <a:r>
              <a:rPr lang="fr-FR" sz="4400" dirty="0" smtClean="0">
                <a:solidFill>
                  <a:schemeClr val="tx1"/>
                </a:solidFill>
              </a:rPr>
              <a:t>d’un individu par rapport à</a:t>
            </a:r>
            <a:r>
              <a:rPr lang="fr-FR" sz="4400" dirty="0" smtClean="0">
                <a:solidFill>
                  <a:srgbClr val="FF0000"/>
                </a:solidFill>
              </a:rPr>
              <a:t> certains critères</a:t>
            </a:r>
            <a:r>
              <a:rPr lang="fr-FR" sz="4400" dirty="0" smtClean="0">
                <a:solidFill>
                  <a:schemeClr val="tx1"/>
                </a:solidFill>
              </a:rPr>
              <a:t>... </a:t>
            </a:r>
          </a:p>
          <a:p>
            <a:pPr algn="just"/>
            <a:r>
              <a:rPr lang="fr-FR" sz="4400" dirty="0" smtClean="0">
                <a:solidFill>
                  <a:schemeClr val="tx1"/>
                </a:solidFill>
              </a:rPr>
              <a:t>	Si les critères ne sont pas précisés, l’évaluation n’a guère de sens et risque de devenir, non l’évaluation </a:t>
            </a:r>
            <a:r>
              <a:rPr lang="fr-FR" sz="4400" dirty="0" smtClean="0">
                <a:solidFill>
                  <a:srgbClr val="FF0000"/>
                </a:solidFill>
              </a:rPr>
              <a:t>d’une performance</a:t>
            </a:r>
            <a:r>
              <a:rPr lang="fr-FR" sz="4400" dirty="0" smtClean="0">
                <a:solidFill>
                  <a:schemeClr val="tx1"/>
                </a:solidFill>
              </a:rPr>
              <a:t>, mais celle de </a:t>
            </a:r>
            <a:r>
              <a:rPr lang="fr-FR" sz="4400" dirty="0" smtClean="0">
                <a:solidFill>
                  <a:srgbClr val="FF0000"/>
                </a:solidFill>
              </a:rPr>
              <a:t>la personne</a:t>
            </a:r>
            <a:r>
              <a:rPr lang="fr-FR" sz="4400" dirty="0" smtClean="0">
                <a:solidFill>
                  <a:schemeClr val="tx1"/>
                </a:solidFill>
              </a:rPr>
              <a:t>. » </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1428736"/>
            <a:ext cx="9144000" cy="5429264"/>
          </a:xfrm>
          <a:blipFill>
            <a:blip r:embed="rId2"/>
            <a:stretch>
              <a:fillRect/>
            </a:stretch>
          </a:blipFill>
        </p:spPr>
        <p:txBody>
          <a:bodyPr>
            <a:normAutofit/>
          </a:bodyPr>
          <a:lstStyle/>
          <a:p>
            <a:pPr algn="just"/>
            <a:r>
              <a:rPr lang="fr-FR" sz="3600" b="1" dirty="0" smtClean="0">
                <a:solidFill>
                  <a:schemeClr val="tx1"/>
                </a:solidFill>
              </a:rPr>
              <a:t>	Le fait de juger, d’apprécier une personne ou une action, relève d’un processus empirique, souvent spontané (voire instinctif), et basé sur des impressions ou sur des critères implicites. </a:t>
            </a:r>
          </a:p>
          <a:p>
            <a:pPr algn="just"/>
            <a:r>
              <a:rPr lang="fr-FR" sz="3600" b="1" dirty="0" smtClean="0">
                <a:solidFill>
                  <a:schemeClr val="tx1"/>
                </a:solidFill>
              </a:rPr>
              <a:t>	Au contraire du jugement, </a:t>
            </a:r>
            <a:r>
              <a:rPr lang="fr-FR" sz="3600" b="1" dirty="0" smtClean="0">
                <a:solidFill>
                  <a:srgbClr val="FF0000"/>
                </a:solidFill>
              </a:rPr>
              <a:t>l’évaluation est un processus intentionnel, systématique, basé sur des critères explicites et orienté vers une prise de décision</a:t>
            </a:r>
            <a:r>
              <a:rPr lang="fr-FR" sz="3600" b="1" dirty="0" smtClean="0">
                <a:solidFill>
                  <a:schemeClr val="tx1"/>
                </a:solidFill>
              </a:rPr>
              <a:t>.  P. 52</a:t>
            </a:r>
            <a:r>
              <a:rPr lang="fr-FR" sz="3600" dirty="0" smtClean="0">
                <a:solidFill>
                  <a:schemeClr val="tx1"/>
                </a:solidFill>
              </a:rPr>
              <a:t>.</a:t>
            </a:r>
          </a:p>
        </p:txBody>
      </p:sp>
      <p:sp>
        <p:nvSpPr>
          <p:cNvPr id="4" name="ZoneTexte 3"/>
          <p:cNvSpPr txBox="1"/>
          <p:nvPr/>
        </p:nvSpPr>
        <p:spPr>
          <a:xfrm>
            <a:off x="0" y="0"/>
            <a:ext cx="9144000" cy="1446550"/>
          </a:xfrm>
          <a:prstGeom prst="rect">
            <a:avLst/>
          </a:prstGeom>
          <a:solidFill>
            <a:schemeClr val="accent3">
              <a:lumMod val="40000"/>
              <a:lumOff val="60000"/>
            </a:schemeClr>
          </a:solidFill>
        </p:spPr>
        <p:txBody>
          <a:bodyPr wrap="square" rtlCol="0">
            <a:spAutoFit/>
          </a:bodyPr>
          <a:lstStyle/>
          <a:p>
            <a:pPr algn="ctr"/>
            <a:r>
              <a:rPr lang="fr-FR" sz="4400" b="1" dirty="0" smtClean="0"/>
              <a:t>Pour éviter l’évaluation du jugement, il faut préparer une décision.</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7" presetClass="entr" presetSubtype="0"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2000"/>
                                        <p:tgtEl>
                                          <p:spTgt spid="4">
                                            <p:txEl>
                                              <p:pRg st="0" end="0"/>
                                            </p:txEl>
                                          </p:spTgt>
                                        </p:tgtEl>
                                      </p:cBhvr>
                                    </p:animEffect>
                                    <p:anim calcmode="lin" valueType="num">
                                      <p:cBhvr>
                                        <p:cTn id="19"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0" dur="18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21" dur="200" accel="100000" fill="hold">
                                          <p:stCondLst>
                                            <p:cond delay="18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a:bodyPr>
          <a:lstStyle/>
          <a:p>
            <a:pPr lvl="1"/>
            <a:r>
              <a:rPr lang="fr-FR" sz="5800" b="1" smtClean="0">
                <a:solidFill>
                  <a:schemeClr val="tx1"/>
                </a:solidFill>
              </a:rPr>
              <a:t>Evalue signifie</a:t>
            </a:r>
            <a:r>
              <a:rPr lang="ar-MA" sz="4000" b="1" smtClean="0">
                <a:solidFill>
                  <a:schemeClr val="tx1"/>
                </a:solidFill>
              </a:rPr>
              <a:t>:</a:t>
            </a:r>
            <a:endParaRPr lang="fr-FR" sz="4000" b="1" smtClean="0">
              <a:solidFill>
                <a:schemeClr val="tx1"/>
              </a:solidFill>
            </a:endParaRPr>
          </a:p>
          <a:p>
            <a:pPr lvl="1" algn="just">
              <a:buFont typeface="Wingdings" pitchFamily="2" charset="2"/>
              <a:buChar char="ü"/>
            </a:pPr>
            <a:r>
              <a:rPr lang="fr-FR" sz="4000" smtClean="0">
                <a:solidFill>
                  <a:schemeClr val="tx1"/>
                </a:solidFill>
              </a:rPr>
              <a:t>Recueillir un ensemble d’informations suffisamment </a:t>
            </a:r>
            <a:r>
              <a:rPr lang="fr-FR" sz="4000" b="1" u="sng" smtClean="0">
                <a:solidFill>
                  <a:schemeClr val="tx1"/>
                </a:solidFill>
              </a:rPr>
              <a:t>pertinentes,</a:t>
            </a:r>
            <a:r>
              <a:rPr lang="fr-FR" sz="4000" b="1" smtClean="0">
                <a:solidFill>
                  <a:schemeClr val="tx1"/>
                </a:solidFill>
              </a:rPr>
              <a:t> </a:t>
            </a:r>
            <a:r>
              <a:rPr lang="fr-FR" sz="4000" b="1" u="sng" smtClean="0">
                <a:solidFill>
                  <a:schemeClr val="tx1"/>
                </a:solidFill>
              </a:rPr>
              <a:t>valides</a:t>
            </a:r>
            <a:r>
              <a:rPr lang="fr-FR" sz="4000" b="1" smtClean="0">
                <a:solidFill>
                  <a:schemeClr val="tx1"/>
                </a:solidFill>
              </a:rPr>
              <a:t> et </a:t>
            </a:r>
            <a:r>
              <a:rPr lang="fr-FR" sz="4000" b="1" u="sng" smtClean="0">
                <a:solidFill>
                  <a:schemeClr val="tx1"/>
                </a:solidFill>
              </a:rPr>
              <a:t>fiables</a:t>
            </a:r>
            <a:endParaRPr lang="fr-FR" sz="4000" b="1" smtClean="0">
              <a:solidFill>
                <a:schemeClr val="tx1"/>
              </a:solidFill>
            </a:endParaRPr>
          </a:p>
          <a:p>
            <a:pPr lvl="1" algn="just">
              <a:buFont typeface="Wingdings" pitchFamily="2" charset="2"/>
              <a:buChar char="ü"/>
            </a:pPr>
            <a:r>
              <a:rPr lang="fr-FR" sz="4000" smtClean="0">
                <a:solidFill>
                  <a:schemeClr val="tx1"/>
                </a:solidFill>
              </a:rPr>
              <a:t>Et examiner le degré d’adéquation entre cet ensemble d’informations et un ensemble de critères adéquats aux objectifs fixés au départ ou ajustés en cours de route ; c.-à.-d. Un bon système d’évaluation doit être aussi </a:t>
            </a:r>
            <a:r>
              <a:rPr lang="fr-FR" sz="4000" b="1" smtClean="0">
                <a:solidFill>
                  <a:schemeClr val="tx1"/>
                </a:solidFill>
              </a:rPr>
              <a:t>efficace</a:t>
            </a:r>
            <a:r>
              <a:rPr lang="fr-FR" sz="4000" smtClean="0">
                <a:solidFill>
                  <a:schemeClr val="tx1"/>
                </a:solidFill>
              </a:rPr>
              <a:t>, </a:t>
            </a:r>
            <a:r>
              <a:rPr lang="fr-FR" sz="4000" b="1" smtClean="0">
                <a:solidFill>
                  <a:schemeClr val="tx1"/>
                </a:solidFill>
              </a:rPr>
              <a:t>réaliste </a:t>
            </a:r>
            <a:r>
              <a:rPr lang="fr-FR" sz="4000" smtClean="0">
                <a:solidFill>
                  <a:schemeClr val="tx1"/>
                </a:solidFill>
              </a:rPr>
              <a:t>et </a:t>
            </a:r>
            <a:r>
              <a:rPr lang="fr-FR" sz="4000" b="1" smtClean="0">
                <a:solidFill>
                  <a:schemeClr val="tx1"/>
                </a:solidFill>
              </a:rPr>
              <a:t>visible</a:t>
            </a:r>
            <a:endParaRPr lang="fr-FR" sz="4000" smtClean="0">
              <a:solidFill>
                <a:schemeClr val="tx1"/>
              </a:solidFill>
            </a:endParaRPr>
          </a:p>
          <a:p>
            <a:pPr lvl="0" algn="just">
              <a:buFont typeface="Wingdings" pitchFamily="2" charset="2"/>
              <a:buChar char="Ø"/>
            </a:pPr>
            <a:r>
              <a:rPr lang="fr-FR" sz="4000" smtClean="0">
                <a:solidFill>
                  <a:srgbClr val="FF0000"/>
                </a:solidFill>
              </a:rPr>
              <a:t> </a:t>
            </a:r>
            <a:r>
              <a:rPr lang="fr-FR" sz="4000" b="1" smtClean="0">
                <a:solidFill>
                  <a:srgbClr val="FF0000"/>
                </a:solidFill>
              </a:rPr>
              <a:t>En vue de prendre une décision</a:t>
            </a:r>
            <a:r>
              <a:rPr lang="fr-FR" sz="4000" smtClean="0">
                <a:solidFill>
                  <a:schemeClr val="accent4">
                    <a:lumMod val="75000"/>
                  </a:schemeClr>
                </a:solidFill>
              </a:rPr>
              <a:t>.</a:t>
            </a:r>
          </a:p>
          <a:p>
            <a:pPr algn="l"/>
            <a:endParaRPr lang="fr-FR"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Horizontal)">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4)">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1"/>
            <a:ext cx="9144000" cy="1142984"/>
          </a:xfrm>
          <a:solidFill>
            <a:schemeClr val="accent3">
              <a:lumMod val="40000"/>
              <a:lumOff val="60000"/>
            </a:schemeClr>
          </a:solidFill>
        </p:spPr>
        <p:txBody>
          <a:bodyPr>
            <a:noAutofit/>
          </a:bodyPr>
          <a:lstStyle/>
          <a:p>
            <a:r>
              <a:rPr lang="fr-FR" dirty="0" smtClean="0"/>
              <a:t>Préciser les critères d’une évaluation</a:t>
            </a:r>
            <a:endParaRPr lang="fr-FR" b="1" dirty="0"/>
          </a:p>
        </p:txBody>
      </p:sp>
      <p:sp>
        <p:nvSpPr>
          <p:cNvPr id="3" name="Sous-titre 2"/>
          <p:cNvSpPr>
            <a:spLocks noGrp="1"/>
          </p:cNvSpPr>
          <p:nvPr>
            <p:ph type="subTitle" idx="1"/>
          </p:nvPr>
        </p:nvSpPr>
        <p:spPr>
          <a:xfrm>
            <a:off x="0" y="1142985"/>
            <a:ext cx="9144000" cy="5715016"/>
          </a:xfrm>
          <a:blipFill>
            <a:blip r:embed="rId2"/>
            <a:stretch>
              <a:fillRect/>
            </a:stretch>
          </a:blipFill>
        </p:spPr>
        <p:txBody>
          <a:bodyPr>
            <a:normAutofit/>
          </a:bodyPr>
          <a:lstStyle/>
          <a:p>
            <a:pPr algn="just"/>
            <a:r>
              <a:rPr lang="fr-FR" sz="3900" dirty="0" smtClean="0">
                <a:solidFill>
                  <a:schemeClr val="tx1"/>
                </a:solidFill>
              </a:rPr>
              <a:t>	</a:t>
            </a:r>
            <a:r>
              <a:rPr lang="fr-FR" sz="4000" dirty="0" smtClean="0">
                <a:solidFill>
                  <a:schemeClr val="tx1"/>
                </a:solidFill>
              </a:rPr>
              <a:t> </a:t>
            </a:r>
            <a:r>
              <a:rPr lang="fr-FR" sz="4400" dirty="0" smtClean="0">
                <a:solidFill>
                  <a:schemeClr val="tx1"/>
                </a:solidFill>
              </a:rPr>
              <a:t>Il importe par conséquent de préciser </a:t>
            </a:r>
            <a:r>
              <a:rPr lang="fr-FR" sz="4400" dirty="0" smtClean="0">
                <a:solidFill>
                  <a:srgbClr val="FF0000"/>
                </a:solidFill>
              </a:rPr>
              <a:t>les critères que l’on utilise dans une évaluation</a:t>
            </a:r>
            <a:r>
              <a:rPr lang="fr-FR" sz="4400" dirty="0" smtClean="0">
                <a:solidFill>
                  <a:schemeClr val="tx1"/>
                </a:solidFill>
              </a:rPr>
              <a:t>. </a:t>
            </a:r>
          </a:p>
          <a:p>
            <a:pPr algn="just"/>
            <a:r>
              <a:rPr lang="fr-FR" sz="4400" dirty="0" smtClean="0">
                <a:solidFill>
                  <a:schemeClr val="tx1"/>
                </a:solidFill>
              </a:rPr>
              <a:t>	On évaluera différemment le progrès lié à une performance et la valeur absolue de cette performance. » P. 163</a:t>
            </a:r>
          </a:p>
          <a:p>
            <a:r>
              <a:rPr lang="fr-FR" sz="2000" dirty="0" smtClean="0">
                <a:solidFill>
                  <a:schemeClr val="accent6">
                    <a:lumMod val="50000"/>
                  </a:schemeClr>
                </a:solidFill>
              </a:rPr>
              <a:t>Gérard </a:t>
            </a:r>
            <a:r>
              <a:rPr lang="fr-FR" sz="2000" dirty="0" err="1" smtClean="0">
                <a:solidFill>
                  <a:schemeClr val="accent6">
                    <a:lumMod val="50000"/>
                  </a:schemeClr>
                </a:solidFill>
              </a:rPr>
              <a:t>Fourez</a:t>
            </a:r>
            <a:r>
              <a:rPr lang="fr-FR" sz="2000" dirty="0" smtClean="0">
                <a:solidFill>
                  <a:schemeClr val="accent6">
                    <a:lumMod val="50000"/>
                  </a:schemeClr>
                </a:solidFill>
              </a:rPr>
              <a:t> : « Eduquer : Ecoles, Ethiques, Sociétés » De Boeck-</a:t>
            </a:r>
            <a:r>
              <a:rPr lang="fr-FR" sz="2000" dirty="0" err="1" smtClean="0">
                <a:solidFill>
                  <a:schemeClr val="accent6">
                    <a:lumMod val="50000"/>
                  </a:schemeClr>
                </a:solidFill>
              </a:rPr>
              <a:t>Wesmael</a:t>
            </a:r>
            <a:r>
              <a:rPr lang="fr-FR" sz="2000" dirty="0" smtClean="0">
                <a:solidFill>
                  <a:schemeClr val="accent6">
                    <a:lumMod val="50000"/>
                  </a:schemeClr>
                </a:solidFill>
              </a:rPr>
              <a:t> </a:t>
            </a:r>
            <a:r>
              <a:rPr lang="fr-FR" sz="2000" dirty="0" err="1" smtClean="0">
                <a:solidFill>
                  <a:schemeClr val="accent6">
                    <a:lumMod val="50000"/>
                  </a:schemeClr>
                </a:solidFill>
              </a:rPr>
              <a:t>s.a</a:t>
            </a:r>
            <a:r>
              <a:rPr lang="fr-FR" sz="2000" dirty="0" smtClean="0">
                <a:solidFill>
                  <a:schemeClr val="accent6">
                    <a:lumMod val="50000"/>
                  </a:schemeClr>
                </a:solidFill>
              </a:rPr>
              <a:t>. 1</a:t>
            </a:r>
            <a:r>
              <a:rPr lang="fr-FR" sz="2000" baseline="30000" dirty="0" smtClean="0">
                <a:solidFill>
                  <a:schemeClr val="accent6">
                    <a:lumMod val="50000"/>
                  </a:schemeClr>
                </a:solidFill>
              </a:rPr>
              <a:t>e</a:t>
            </a:r>
            <a:r>
              <a:rPr lang="fr-FR" sz="2000" dirty="0" smtClean="0">
                <a:solidFill>
                  <a:schemeClr val="accent6">
                    <a:lumMod val="50000"/>
                  </a:schemeClr>
                </a:solidFill>
              </a:rPr>
              <a:t> édition, 1990. 3</a:t>
            </a:r>
            <a:r>
              <a:rPr lang="fr-FR" sz="2000" baseline="30000" dirty="0" smtClean="0">
                <a:solidFill>
                  <a:schemeClr val="accent6">
                    <a:lumMod val="50000"/>
                  </a:schemeClr>
                </a:solidFill>
              </a:rPr>
              <a:t>e</a:t>
            </a:r>
            <a:r>
              <a:rPr lang="fr-FR" sz="2000" dirty="0" smtClean="0">
                <a:solidFill>
                  <a:schemeClr val="accent6">
                    <a:lumMod val="50000"/>
                  </a:schemeClr>
                </a:solidFill>
              </a:rPr>
              <a:t> tirage 1992</a:t>
            </a:r>
            <a:endParaRPr lang="fr-FR" sz="4400"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pPr rtl="1"/>
            <a:r>
              <a:rPr lang="ar-MA" sz="4200" b="1" u="sng" dirty="0" smtClean="0">
                <a:solidFill>
                  <a:schemeClr val="tx1"/>
                </a:solidFill>
              </a:rPr>
              <a:t>أسئلة المداخلة</a:t>
            </a:r>
          </a:p>
          <a:p>
            <a:pPr algn="r" rtl="1"/>
            <a:r>
              <a:rPr lang="ar-MA" sz="4400" dirty="0" smtClean="0">
                <a:solidFill>
                  <a:schemeClr val="tx1"/>
                </a:solidFill>
              </a:rPr>
              <a:t>1-ما </a:t>
            </a:r>
            <a:r>
              <a:rPr lang="ar-MA" sz="4400" dirty="0" smtClean="0">
                <a:solidFill>
                  <a:schemeClr val="tx1"/>
                </a:solidFill>
              </a:rPr>
              <a:t>مأتى أهمية التقويم؟ </a:t>
            </a:r>
          </a:p>
          <a:p>
            <a:pPr algn="r" rtl="1"/>
            <a:r>
              <a:rPr lang="ar-MA" sz="4400" dirty="0" smtClean="0">
                <a:solidFill>
                  <a:schemeClr val="tx1"/>
                </a:solidFill>
              </a:rPr>
              <a:t>2-هل التقويم هو: القياس أم التنقيط أم المراقبة؟</a:t>
            </a:r>
            <a:endParaRPr lang="ar-MA" sz="4400" dirty="0" smtClean="0">
              <a:solidFill>
                <a:schemeClr val="tx1"/>
              </a:solidFill>
            </a:endParaRPr>
          </a:p>
          <a:p>
            <a:pPr algn="r" rtl="1"/>
            <a:r>
              <a:rPr lang="ar-MA" sz="4400" dirty="0" smtClean="0">
                <a:solidFill>
                  <a:schemeClr val="tx1"/>
                </a:solidFill>
              </a:rPr>
              <a:t>3-متى </a:t>
            </a:r>
            <a:r>
              <a:rPr lang="ar-MA" sz="4400" dirty="0" smtClean="0">
                <a:solidFill>
                  <a:schemeClr val="tx1"/>
                </a:solidFill>
              </a:rPr>
              <a:t>يكون للتقويم </a:t>
            </a:r>
            <a:r>
              <a:rPr lang="ar-MA" sz="4400" dirty="0" smtClean="0">
                <a:solidFill>
                  <a:schemeClr val="tx1"/>
                </a:solidFill>
              </a:rPr>
              <a:t>معنى؟</a:t>
            </a:r>
            <a:endParaRPr lang="ar-MA" sz="4400" dirty="0" smtClean="0">
              <a:solidFill>
                <a:schemeClr val="tx1"/>
              </a:solidFill>
            </a:endParaRPr>
          </a:p>
          <a:p>
            <a:pPr algn="r" rtl="1"/>
            <a:r>
              <a:rPr lang="ar-MA" sz="4400" dirty="0" smtClean="0">
                <a:solidFill>
                  <a:schemeClr val="tx1"/>
                </a:solidFill>
              </a:rPr>
              <a:t>4-ماذا ن</a:t>
            </a:r>
            <a:r>
              <a:rPr lang="ar-MA" sz="4400" dirty="0" smtClean="0">
                <a:solidFill>
                  <a:schemeClr val="tx1"/>
                </a:solidFill>
              </a:rPr>
              <a:t>قوم وكيف</a:t>
            </a:r>
            <a:r>
              <a:rPr lang="ar-MA" sz="4400" dirty="0" smtClean="0">
                <a:solidFill>
                  <a:schemeClr val="tx1"/>
                </a:solidFill>
              </a:rPr>
              <a:t>؟</a:t>
            </a:r>
            <a:endParaRPr lang="fr-FR" sz="4400" dirty="0" smtClean="0">
              <a:solidFill>
                <a:schemeClr val="tx1"/>
              </a:solidFill>
            </a:endParaRPr>
          </a:p>
          <a:p>
            <a:pPr algn="r" rtl="1"/>
            <a:r>
              <a:rPr lang="ar-MA" sz="4400" dirty="0" smtClean="0">
                <a:solidFill>
                  <a:schemeClr val="tx1"/>
                </a:solidFill>
              </a:rPr>
              <a:t>5- ما طبيعة معايير ومؤشرات التقويم؟ </a:t>
            </a:r>
            <a:endParaRPr lang="ar-MA" sz="4400" dirty="0" smtClean="0">
              <a:solidFill>
                <a:schemeClr val="tx1"/>
              </a:solidFill>
            </a:endParaRPr>
          </a:p>
          <a:p>
            <a:pPr algn="r" rtl="1"/>
            <a:r>
              <a:rPr lang="ar-MA" sz="4400" dirty="0" smtClean="0">
                <a:solidFill>
                  <a:schemeClr val="tx1"/>
                </a:solidFill>
              </a:rPr>
              <a:t>6- ما خصائص </a:t>
            </a:r>
            <a:r>
              <a:rPr lang="ar-MA" sz="4400" dirty="0" smtClean="0">
                <a:solidFill>
                  <a:schemeClr val="tx1"/>
                </a:solidFill>
              </a:rPr>
              <a:t>التقويم </a:t>
            </a:r>
            <a:r>
              <a:rPr lang="ar-MA" sz="4400" dirty="0" smtClean="0">
                <a:solidFill>
                  <a:schemeClr val="tx1"/>
                </a:solidFill>
              </a:rPr>
              <a:t>الجيد؟</a:t>
            </a:r>
            <a:endParaRPr lang="ar-MA" sz="4400" dirty="0" smtClean="0">
              <a:solidFill>
                <a:schemeClr val="tx1"/>
              </a:solidFill>
            </a:endParaRPr>
          </a:p>
          <a:p>
            <a:pPr algn="r" rtl="1"/>
            <a:r>
              <a:rPr lang="ar-MA" sz="4400" dirty="0" smtClean="0">
                <a:solidFill>
                  <a:schemeClr val="tx1"/>
                </a:solidFill>
              </a:rPr>
              <a:t>7-ما الفرق بين أنظمة التقويم المتداولة؟</a:t>
            </a:r>
            <a:r>
              <a:rPr lang="ar-MA" sz="4800" dirty="0" smtClean="0">
                <a:solidFill>
                  <a:srgbClr val="7030A0"/>
                </a:solidFill>
              </a:rPr>
              <a:t> </a:t>
            </a:r>
            <a:endParaRPr lang="ar-MA" sz="4800" b="1" u="sng" dirty="0" smtClean="0">
              <a:solidFill>
                <a:srgbClr val="FF0000"/>
              </a:solidFill>
              <a:effectLst>
                <a:outerShdw blurRad="38100" dist="38100" dir="2700000" algn="tl">
                  <a:srgbClr val="000000">
                    <a:alpha val="43137"/>
                  </a:srgbClr>
                </a:outerShdw>
              </a:effectLst>
            </a:endParaRPr>
          </a:p>
          <a:p>
            <a:pPr rtl="1"/>
            <a:r>
              <a:rPr lang="ar-MA" sz="6000" b="1" dirty="0" smtClean="0">
                <a:solidFill>
                  <a:srgbClr val="FF0000"/>
                </a:solidFill>
                <a:effectLst>
                  <a:outerShdw blurRad="38100" dist="38100" dir="2700000" algn="tl">
                    <a:srgbClr val="000000">
                      <a:alpha val="43137"/>
                    </a:srgbClr>
                  </a:outerShdw>
                </a:effectLst>
              </a:rPr>
              <a:t>    التقويم </a:t>
            </a:r>
            <a:r>
              <a:rPr lang="ar-MA" sz="6000" b="1" dirty="0" err="1" smtClean="0">
                <a:solidFill>
                  <a:srgbClr val="FF0000"/>
                </a:solidFill>
                <a:effectLst>
                  <a:outerShdw blurRad="38100" dist="38100" dir="2700000" algn="tl">
                    <a:srgbClr val="000000">
                      <a:alpha val="43137"/>
                    </a:srgbClr>
                  </a:outerShdw>
                </a:effectLst>
              </a:rPr>
              <a:t>كسيرورة</a:t>
            </a:r>
            <a:r>
              <a:rPr lang="ar-MA" sz="6000" b="1" dirty="0" smtClean="0">
                <a:solidFill>
                  <a:srgbClr val="FF0000"/>
                </a:solidFill>
                <a:effectLst>
                  <a:outerShdw blurRad="38100" dist="38100" dir="2700000" algn="tl">
                    <a:srgbClr val="000000">
                      <a:alpha val="43137"/>
                    </a:srgbClr>
                  </a:outerShdw>
                </a:effectLst>
              </a:rPr>
              <a:t> بنائية</a:t>
            </a:r>
            <a:endParaRPr lang="fr-FR" sz="6000" dirty="0">
              <a:solidFill>
                <a:schemeClr val="tx1"/>
              </a:solidFill>
            </a:endParaRPr>
          </a:p>
        </p:txBody>
      </p:sp>
      <p:sp>
        <p:nvSpPr>
          <p:cNvPr id="4" name="Flèche gauche 3"/>
          <p:cNvSpPr/>
          <p:nvPr/>
        </p:nvSpPr>
        <p:spPr>
          <a:xfrm>
            <a:off x="7143768" y="5786454"/>
            <a:ext cx="1143008" cy="78579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30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3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ox(in)">
                                      <p:cBhvr>
                                        <p:cTn id="15" dur="30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7"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3" presetClass="entr" presetSubtype="16"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plus(in)">
                                      <p:cBhvr>
                                        <p:cTn id="26" dur="2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diamond(in)">
                                      <p:cBhvr>
                                        <p:cTn id="31" dur="20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8" presetClass="entr" presetSubtype="16"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diamond(in)">
                                      <p:cBhvr>
                                        <p:cTn id="36" dur="2000"/>
                                        <p:tgtEl>
                                          <p:spTgt spid="3">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blinds(horizontal)">
                                      <p:cBhvr>
                                        <p:cTn id="41" dur="3000"/>
                                        <p:tgtEl>
                                          <p:spTgt spid="3">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4"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wheel(4)">
                                      <p:cBhvr>
                                        <p:cTn id="46" dur="2000"/>
                                        <p:tgtEl>
                                          <p:spTgt spid="3">
                                            <p:txEl>
                                              <p:pRg st="7" end="7"/>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49" presetClass="entr" presetSubtype="0" decel="10000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3000" fill="hold"/>
                                        <p:tgtEl>
                                          <p:spTgt spid="4"/>
                                        </p:tgtEl>
                                        <p:attrNameLst>
                                          <p:attrName>ppt_w</p:attrName>
                                        </p:attrNameLst>
                                      </p:cBhvr>
                                      <p:tavLst>
                                        <p:tav tm="0">
                                          <p:val>
                                            <p:fltVal val="0"/>
                                          </p:val>
                                        </p:tav>
                                        <p:tav tm="100000">
                                          <p:val>
                                            <p:strVal val="#ppt_w"/>
                                          </p:val>
                                        </p:tav>
                                      </p:tavLst>
                                    </p:anim>
                                    <p:anim calcmode="lin" valueType="num">
                                      <p:cBhvr>
                                        <p:cTn id="52" dur="3000" fill="hold"/>
                                        <p:tgtEl>
                                          <p:spTgt spid="4"/>
                                        </p:tgtEl>
                                        <p:attrNameLst>
                                          <p:attrName>ppt_h</p:attrName>
                                        </p:attrNameLst>
                                      </p:cBhvr>
                                      <p:tavLst>
                                        <p:tav tm="0">
                                          <p:val>
                                            <p:fltVal val="0"/>
                                          </p:val>
                                        </p:tav>
                                        <p:tav tm="100000">
                                          <p:val>
                                            <p:strVal val="#ppt_h"/>
                                          </p:val>
                                        </p:tav>
                                      </p:tavLst>
                                    </p:anim>
                                    <p:anim calcmode="lin" valueType="num">
                                      <p:cBhvr>
                                        <p:cTn id="53" dur="3000" fill="hold"/>
                                        <p:tgtEl>
                                          <p:spTgt spid="4"/>
                                        </p:tgtEl>
                                        <p:attrNameLst>
                                          <p:attrName>style.rotation</p:attrName>
                                        </p:attrNameLst>
                                      </p:cBhvr>
                                      <p:tavLst>
                                        <p:tav tm="0">
                                          <p:val>
                                            <p:fltVal val="360"/>
                                          </p:val>
                                        </p:tav>
                                        <p:tav tm="100000">
                                          <p:val>
                                            <p:fltVal val="0"/>
                                          </p:val>
                                        </p:tav>
                                      </p:tavLst>
                                    </p:anim>
                                    <p:animEffect transition="in" filter="fade">
                                      <p:cBhvr>
                                        <p:cTn id="54" dur="3000"/>
                                        <p:tgtEl>
                                          <p:spTgt spid="4"/>
                                        </p:tgtEl>
                                      </p:cBhvr>
                                    </p:animEffect>
                                  </p:childTnLst>
                                </p:cTn>
                              </p:par>
                            </p:childTnLst>
                          </p:cTn>
                        </p:par>
                      </p:childTnLst>
                    </p:cTn>
                  </p:par>
                  <p:par>
                    <p:cTn id="55" fill="hold">
                      <p:stCondLst>
                        <p:cond delay="indefinite"/>
                      </p:stCondLst>
                      <p:childTnLst>
                        <p:par>
                          <p:cTn id="56" fill="hold">
                            <p:stCondLst>
                              <p:cond delay="0"/>
                            </p:stCondLst>
                            <p:childTnLst>
                              <p:par>
                                <p:cTn id="57" presetID="7" presetClass="entr" presetSubtype="4"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additive="base">
                                        <p:cTn id="59" dur="5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0" dur="5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4000" r="-24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1200875" y="1149170"/>
            <a:ext cx="7772400" cy="2389449"/>
          </a:xfrm>
        </p:spPr>
        <p:txBody>
          <a:bodyPr>
            <a:noAutofit/>
          </a:bodyPr>
          <a:lstStyle/>
          <a:p>
            <a:r>
              <a:rPr lang="fr-FR" sz="4800" b="1" dirty="0" smtClean="0">
                <a:effectLst>
                  <a:outerShdw blurRad="38100" dist="38100" dir="2700000" algn="tl">
                    <a:srgbClr val="000000">
                      <a:alpha val="43137"/>
                    </a:srgbClr>
                  </a:outerShdw>
                </a:effectLst>
              </a:rPr>
              <a:t>Les critères et les indicateurs d’évaluation</a:t>
            </a:r>
            <a:r>
              <a:rPr lang="fr-FR" sz="4800" b="1" dirty="0" smtClean="0"/>
              <a:t> : </a:t>
            </a:r>
            <a:endParaRPr lang="fr-FR" sz="4800" b="1" dirty="0">
              <a:latin typeface="David" pitchFamily="34" charset="-79"/>
              <a:cs typeface="David" pitchFamily="34" charset="-79"/>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pPr algn="just" rtl="1"/>
            <a:r>
              <a:rPr lang="ar-MA" sz="3600" dirty="0" smtClean="0">
                <a:solidFill>
                  <a:schemeClr val="tx1"/>
                </a:solidFill>
              </a:rPr>
              <a:t>	</a:t>
            </a:r>
            <a:r>
              <a:rPr lang="ar-MA" sz="3700" dirty="0" smtClean="0">
                <a:solidFill>
                  <a:schemeClr val="tx1"/>
                </a:solidFill>
              </a:rPr>
              <a:t>إن أهم ما يميز المقاربة </a:t>
            </a:r>
            <a:r>
              <a:rPr lang="ar-MA" sz="3700" dirty="0" err="1" smtClean="0">
                <a:solidFill>
                  <a:schemeClr val="tx1"/>
                </a:solidFill>
              </a:rPr>
              <a:t>بالكفايات</a:t>
            </a:r>
            <a:r>
              <a:rPr lang="ar-MA" sz="3700" dirty="0" smtClean="0">
                <a:solidFill>
                  <a:schemeClr val="tx1"/>
                </a:solidFill>
              </a:rPr>
              <a:t> طابعها البنائي والإدماجي، ولذلك لا يهتم التقويم </a:t>
            </a:r>
            <a:r>
              <a:rPr lang="ar-MA" sz="3700" dirty="0" err="1" smtClean="0">
                <a:solidFill>
                  <a:schemeClr val="tx1"/>
                </a:solidFill>
              </a:rPr>
              <a:t>بالتعلمات</a:t>
            </a:r>
            <a:r>
              <a:rPr lang="ar-MA" sz="3700" dirty="0" smtClean="0">
                <a:solidFill>
                  <a:schemeClr val="tx1"/>
                </a:solidFill>
              </a:rPr>
              <a:t> المنعزلة والجزئية بل بما هو شمولي كيفي بناء على وضعيات </a:t>
            </a:r>
            <a:r>
              <a:rPr lang="ar-MA" sz="3700" dirty="0" err="1" smtClean="0">
                <a:solidFill>
                  <a:schemeClr val="tx1"/>
                </a:solidFill>
              </a:rPr>
              <a:t>اختبارية</a:t>
            </a:r>
            <a:r>
              <a:rPr lang="ar-MA" sz="3700" dirty="0" smtClean="0">
                <a:solidFill>
                  <a:schemeClr val="tx1"/>
                </a:solidFill>
              </a:rPr>
              <a:t> دقيقة وعلى تعليمات مضبوطة ومعايير للتصحيح وعلى مؤشرات.</a:t>
            </a:r>
          </a:p>
          <a:p>
            <a:pPr algn="just" rtl="1"/>
            <a:r>
              <a:rPr lang="ar-MA" sz="3700" dirty="0" smtClean="0">
                <a:solidFill>
                  <a:srgbClr val="FF0000"/>
                </a:solidFill>
              </a:rPr>
              <a:t>المعيار</a:t>
            </a:r>
            <a:r>
              <a:rPr lang="ar-MA" sz="3700" dirty="0" smtClean="0">
                <a:solidFill>
                  <a:schemeClr val="tx1"/>
                </a:solidFill>
              </a:rPr>
              <a:t> عنصر إخباري (</a:t>
            </a:r>
            <a:r>
              <a:rPr lang="fr-FR" sz="3700" dirty="0" smtClean="0">
                <a:solidFill>
                  <a:schemeClr val="tx1"/>
                </a:solidFill>
              </a:rPr>
              <a:t>élément d’information</a:t>
            </a:r>
            <a:r>
              <a:rPr lang="ar-MA" sz="3700" dirty="0" smtClean="0">
                <a:solidFill>
                  <a:schemeClr val="tx1"/>
                </a:solidFill>
              </a:rPr>
              <a:t>) يتم تحديده في إطار تقويم معين، ويتيح إمكانية الإقرار بحضور أو غياب خاصية ما (</a:t>
            </a:r>
            <a:r>
              <a:rPr lang="fr-FR" sz="3700" dirty="0" smtClean="0">
                <a:solidFill>
                  <a:schemeClr val="tx1"/>
                </a:solidFill>
              </a:rPr>
              <a:t>une qualité</a:t>
            </a:r>
            <a:r>
              <a:rPr lang="ar-MA" sz="3700" dirty="0" smtClean="0">
                <a:solidFill>
                  <a:schemeClr val="tx1"/>
                </a:solidFill>
              </a:rPr>
              <a:t>) فيما يُقوَّم... إنه </a:t>
            </a:r>
            <a:r>
              <a:rPr lang="ar-MA" sz="3700" dirty="0" smtClean="0">
                <a:solidFill>
                  <a:schemeClr val="tx2"/>
                </a:solidFill>
              </a:rPr>
              <a:t>حزمة مؤشرات</a:t>
            </a:r>
            <a:r>
              <a:rPr lang="ar-MA" sz="3700" dirty="0" smtClean="0">
                <a:solidFill>
                  <a:schemeClr val="tx1"/>
                </a:solidFill>
              </a:rPr>
              <a:t>.</a:t>
            </a:r>
            <a:endParaRPr lang="fr-FR" sz="3700" dirty="0" smtClean="0">
              <a:solidFill>
                <a:schemeClr val="tx1"/>
              </a:solidFill>
            </a:endParaRPr>
          </a:p>
          <a:p>
            <a:pPr algn="just" rtl="1"/>
            <a:r>
              <a:rPr lang="ar-MA" sz="3700" dirty="0" smtClean="0">
                <a:solidFill>
                  <a:schemeClr val="tx1"/>
                </a:solidFill>
              </a:rPr>
              <a:t>أما </a:t>
            </a:r>
            <a:r>
              <a:rPr lang="ar-MA" sz="3700" dirty="0" smtClean="0">
                <a:solidFill>
                  <a:srgbClr val="FF0000"/>
                </a:solidFill>
              </a:rPr>
              <a:t>المؤشر</a:t>
            </a:r>
            <a:r>
              <a:rPr lang="ar-MA" sz="3700" dirty="0" smtClean="0">
                <a:solidFill>
                  <a:schemeClr val="tx1"/>
                </a:solidFill>
              </a:rPr>
              <a:t> فهو كل سلوك يقدم معلومة معينة حول حضور كفاية ما، إذ يطابق العتبات التي تشكل </a:t>
            </a:r>
            <a:r>
              <a:rPr lang="ar-MA" sz="3700" dirty="0" smtClean="0">
                <a:solidFill>
                  <a:schemeClr val="tx2"/>
                </a:solidFill>
              </a:rPr>
              <a:t>الحد الأدنى من المعايير </a:t>
            </a:r>
            <a:r>
              <a:rPr lang="ar-MA" sz="3700" dirty="0" smtClean="0">
                <a:solidFill>
                  <a:schemeClr val="tx1"/>
                </a:solidFill>
              </a:rPr>
              <a:t>الدالة على الإنجاز (</a:t>
            </a:r>
            <a:r>
              <a:rPr lang="fr-FR" sz="3700" dirty="0" smtClean="0">
                <a:solidFill>
                  <a:schemeClr val="tx1"/>
                </a:solidFill>
              </a:rPr>
              <a:t>Performance</a:t>
            </a:r>
            <a:r>
              <a:rPr lang="ar-MA" sz="3700" dirty="0" smtClean="0">
                <a:solidFill>
                  <a:schemeClr val="tx1"/>
                </a:solidFill>
              </a:rPr>
              <a:t>) لتقويم كفاية أو مهارة محددة.</a:t>
            </a:r>
          </a:p>
          <a:p>
            <a:pPr algn="just" rtl="1"/>
            <a:r>
              <a:rPr lang="ar-MA" sz="3700" dirty="0" smtClean="0">
                <a:solidFill>
                  <a:schemeClr val="tx1"/>
                </a:solidFill>
              </a:rPr>
              <a:t>	ما يميز إذا المعايير عن المؤشرات كون الأولى تبقى ثابتة ولا تتغير في نفس فئة </a:t>
            </a:r>
            <a:r>
              <a:rPr lang="ar-MA" sz="3700" dirty="0" smtClean="0">
                <a:solidFill>
                  <a:schemeClr val="tx2"/>
                </a:solidFill>
              </a:rPr>
              <a:t>الوضعيات المشكلة</a:t>
            </a:r>
            <a:r>
              <a:rPr lang="ar-MA" sz="3700" dirty="0" smtClean="0">
                <a:solidFill>
                  <a:schemeClr val="tx1"/>
                </a:solidFill>
              </a:rPr>
              <a:t>، عكس المؤشرات التي تتوافق وطبيعة الوضعية اعتبارا لخصوصية كل وضعية. </a:t>
            </a:r>
            <a:endParaRPr lang="fr-FR" sz="3700" dirty="0" smtClean="0">
              <a:solidFill>
                <a:schemeClr val="tx1"/>
              </a:solidFill>
            </a:endParaRP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0" fill="hold"/>
                                        <p:tgtEl>
                                          <p:spTgt spid="3">
                                            <p:txEl>
                                              <p:pRg st="1" end="1"/>
                                            </p:txEl>
                                          </p:spTgt>
                                        </p:tgtEl>
                                        <p:attrNameLst>
                                          <p:attrName>ppt_x</p:attrName>
                                        </p:attrNameLst>
                                      </p:cBhvr>
                                      <p:tavLst>
                                        <p:tav tm="0">
                                          <p:val>
                                            <p:strVal val="#ppt_x-#ppt_w/2"/>
                                          </p:val>
                                        </p:tav>
                                        <p:tav tm="100000">
                                          <p:val>
                                            <p:strVal val="#ppt_x"/>
                                          </p:val>
                                        </p:tav>
                                      </p:tavLst>
                                    </p:anim>
                                    <p:anim calcmode="lin" valueType="num">
                                      <p:cBhvr>
                                        <p:cTn id="14" dur="50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5" dur="5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7" presetClass="entr" presetSubtype="2"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30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22" dur="30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3" dur="3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3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3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30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31" dur="30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32" dur="30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3"/>
            <a:stretch>
              <a:fillRect/>
            </a:stretch>
          </a:blipFill>
        </p:spPr>
        <p:txBody>
          <a:bodyPr/>
          <a:lstStyle/>
          <a:p>
            <a:pPr algn="just"/>
            <a:endParaRPr lang="fr-FR" sz="3600" dirty="0" smtClean="0">
              <a:solidFill>
                <a:schemeClr val="tx1"/>
              </a:solidFill>
            </a:endParaRPr>
          </a:p>
          <a:p>
            <a:pPr algn="just"/>
            <a:r>
              <a:rPr lang="fr-FR" sz="4000" dirty="0" smtClean="0">
                <a:solidFill>
                  <a:srgbClr val="FF0000"/>
                </a:solidFill>
              </a:rPr>
              <a:t>Le critère est une qualité que l’on attend du produit d’une tâche à exécuter. </a:t>
            </a:r>
            <a:r>
              <a:rPr lang="fr-FR" sz="4000" dirty="0" smtClean="0">
                <a:solidFill>
                  <a:schemeClr val="tx1"/>
                </a:solidFill>
              </a:rPr>
              <a:t>»</a:t>
            </a:r>
          </a:p>
          <a:p>
            <a:pPr algn="just"/>
            <a:r>
              <a:rPr lang="fr-FR" sz="4000" dirty="0" smtClean="0">
                <a:solidFill>
                  <a:schemeClr val="tx1"/>
                </a:solidFill>
              </a:rPr>
              <a:t>« En fait, </a:t>
            </a:r>
            <a:r>
              <a:rPr lang="fr-FR" sz="4000" dirty="0" smtClean="0">
                <a:solidFill>
                  <a:srgbClr val="FF0000"/>
                </a:solidFill>
              </a:rPr>
              <a:t>un critère possède un caractère général, et abstrait</a:t>
            </a:r>
            <a:r>
              <a:rPr lang="fr-FR" sz="4000" dirty="0" smtClean="0">
                <a:solidFill>
                  <a:schemeClr val="tx1"/>
                </a:solidFill>
              </a:rPr>
              <a:t>. On ne peut pas apprécier un critère que de façon globale, </a:t>
            </a:r>
            <a:r>
              <a:rPr lang="fr-FR" sz="4000" dirty="0" smtClean="0">
                <a:solidFill>
                  <a:schemeClr val="accent1"/>
                </a:solidFill>
              </a:rPr>
              <a:t>sauf si </a:t>
            </a:r>
            <a:r>
              <a:rPr lang="fr-FR" sz="4000" dirty="0" smtClean="0">
                <a:solidFill>
                  <a:schemeClr val="tx1"/>
                </a:solidFill>
              </a:rPr>
              <a:t>on se donne un moyen de l’approcher de façon plus précise : c’est le rôle des indicateurs. »</a:t>
            </a:r>
          </a:p>
          <a:p>
            <a:pPr algn="l"/>
            <a:endParaRPr lang="fr-FR"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sz="3600" dirty="0" smtClean="0">
                <a:solidFill>
                  <a:schemeClr val="tx1"/>
                </a:solidFill>
              </a:rPr>
              <a:t>	</a:t>
            </a:r>
            <a:r>
              <a:rPr lang="fr-FR" sz="4400" dirty="0" smtClean="0">
                <a:solidFill>
                  <a:schemeClr val="tx1"/>
                </a:solidFill>
              </a:rPr>
              <a:t>« Les indicateurs sont toujours </a:t>
            </a:r>
            <a:r>
              <a:rPr lang="fr-FR" sz="4400" dirty="0" smtClean="0">
                <a:solidFill>
                  <a:srgbClr val="FF0000"/>
                </a:solidFill>
              </a:rPr>
              <a:t>relatifs à une situation donnée</a:t>
            </a:r>
            <a:r>
              <a:rPr lang="fr-FR" sz="4400" dirty="0" smtClean="0">
                <a:solidFill>
                  <a:schemeClr val="tx1"/>
                </a:solidFill>
              </a:rPr>
              <a:t>, tandis que </a:t>
            </a:r>
            <a:r>
              <a:rPr lang="fr-FR" sz="4400" dirty="0" smtClean="0">
                <a:solidFill>
                  <a:srgbClr val="FF0000"/>
                </a:solidFill>
              </a:rPr>
              <a:t>les critères sont relatifs à une compétence</a:t>
            </a:r>
            <a:r>
              <a:rPr lang="fr-FR" sz="4400" dirty="0" smtClean="0">
                <a:solidFill>
                  <a:schemeClr val="tx1"/>
                </a:solidFill>
              </a:rPr>
              <a:t> » P. 87</a:t>
            </a:r>
          </a:p>
          <a:p>
            <a:pPr algn="just"/>
            <a:r>
              <a:rPr lang="fr-FR" sz="4400" dirty="0" smtClean="0">
                <a:solidFill>
                  <a:schemeClr val="tx1"/>
                </a:solidFill>
              </a:rPr>
              <a:t> « Les indicateurs sont de l’ordre de l’observable en situation, et ont une valence positive ou négative. Ils précisent un critère, ils permettent </a:t>
            </a:r>
            <a:r>
              <a:rPr lang="fr-FR" sz="4400" dirty="0" smtClean="0">
                <a:solidFill>
                  <a:srgbClr val="FF0000"/>
                </a:solidFill>
              </a:rPr>
              <a:t>d’opérationnaliser </a:t>
            </a:r>
            <a:r>
              <a:rPr lang="fr-FR" sz="4400" dirty="0" smtClean="0">
                <a:solidFill>
                  <a:schemeClr val="tx1"/>
                </a:solidFill>
              </a:rPr>
              <a:t>un critère. » P. 86</a:t>
            </a:r>
          </a:p>
          <a:p>
            <a:pPr algn="just"/>
            <a:r>
              <a:rPr lang="fr-FR" sz="3600" dirty="0" smtClean="0">
                <a:solidFill>
                  <a:schemeClr val="tx1"/>
                </a:solidFill>
              </a:rPr>
              <a:t>	</a:t>
            </a:r>
          </a:p>
          <a:p>
            <a:pPr algn="just"/>
            <a:endParaRPr lang="fr-FR" sz="3600" dirty="0">
              <a:solidFill>
                <a:schemeClr val="tx1"/>
              </a:solidFill>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vertical)">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pPr algn="l"/>
            <a:endParaRPr lang="fr-FR" dirty="0"/>
          </a:p>
        </p:txBody>
      </p:sp>
      <p:graphicFrame>
        <p:nvGraphicFramePr>
          <p:cNvPr id="6" name="Tableau 5"/>
          <p:cNvGraphicFramePr>
            <a:graphicFrameLocks noGrp="1"/>
          </p:cNvGraphicFramePr>
          <p:nvPr/>
        </p:nvGraphicFramePr>
        <p:xfrm>
          <a:off x="428597" y="285729"/>
          <a:ext cx="8429684" cy="6143644"/>
        </p:xfrm>
        <a:graphic>
          <a:graphicData uri="http://schemas.openxmlformats.org/drawingml/2006/table">
            <a:tbl>
              <a:tblPr/>
              <a:tblGrid>
                <a:gridCol w="8429684"/>
              </a:tblGrid>
              <a:tr h="61436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3600" b="1" kern="1200" dirty="0" smtClean="0">
                          <a:solidFill>
                            <a:schemeClr val="tx1"/>
                          </a:solidFill>
                          <a:latin typeface="+mn-lt"/>
                          <a:ea typeface="+mn-ea"/>
                          <a:cs typeface="+mn-cs"/>
                        </a:rPr>
                        <a:t>Critères de décision : réussite dans 4 disciplines sur 5 </a:t>
                      </a:r>
                    </a:p>
                    <a:p>
                      <a:endParaRPr lang="fr-FR" sz="1800"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7" name="Tableau 6"/>
          <p:cNvGraphicFramePr>
            <a:graphicFrameLocks noGrp="1"/>
          </p:cNvGraphicFramePr>
          <p:nvPr/>
        </p:nvGraphicFramePr>
        <p:xfrm>
          <a:off x="714349" y="1571613"/>
          <a:ext cx="6143668" cy="4643470"/>
        </p:xfrm>
        <a:graphic>
          <a:graphicData uri="http://schemas.openxmlformats.org/drawingml/2006/table">
            <a:tbl>
              <a:tblPr firstRow="1" bandRow="1">
                <a:tableStyleId>{5C22544A-7EE6-4342-B048-85BDC9FD1C3A}</a:tableStyleId>
              </a:tblPr>
              <a:tblGrid>
                <a:gridCol w="6143668"/>
              </a:tblGrid>
              <a:tr h="46434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800" b="1" kern="1200" dirty="0" smtClean="0">
                          <a:solidFill>
                            <a:schemeClr val="tx1"/>
                          </a:solidFill>
                          <a:latin typeface="+mn-lt"/>
                          <a:ea typeface="+mn-ea"/>
                          <a:cs typeface="+mn-cs"/>
                        </a:rPr>
                        <a:t>Critères d’évaluation : maîtrise des compétences de base dans la discipline</a:t>
                      </a:r>
                    </a:p>
                    <a:p>
                      <a:endParaRPr lang="fr-FR" sz="1800" dirty="0" smtClean="0"/>
                    </a:p>
                    <a:p>
                      <a:endParaRPr lang="fr-FR" sz="1800" dirty="0"/>
                    </a:p>
                  </a:txBody>
                  <a:tcPr>
                    <a:solidFill>
                      <a:schemeClr val="accent2">
                        <a:lumMod val="20000"/>
                        <a:lumOff val="80000"/>
                      </a:schemeClr>
                    </a:solidFill>
                  </a:tcPr>
                </a:tc>
              </a:tr>
            </a:tbl>
          </a:graphicData>
        </a:graphic>
      </p:graphicFrame>
      <p:sp>
        <p:nvSpPr>
          <p:cNvPr id="8" name="Organigramme : Processus 7"/>
          <p:cNvSpPr/>
          <p:nvPr/>
        </p:nvSpPr>
        <p:spPr>
          <a:xfrm>
            <a:off x="1285853" y="2714620"/>
            <a:ext cx="5214975" cy="3286148"/>
          </a:xfrm>
          <a:prstGeom prst="flowChartProcess">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3200" dirty="0" smtClean="0">
                <a:solidFill>
                  <a:schemeClr val="tx1"/>
                </a:solidFill>
              </a:rPr>
              <a:t>Critères de correction : correction syntaxique, originalité…</a:t>
            </a:r>
          </a:p>
          <a:p>
            <a:endParaRPr lang="fr-FR" sz="3200" dirty="0" smtClean="0">
              <a:solidFill>
                <a:schemeClr val="tx1"/>
              </a:solidFill>
            </a:endParaRPr>
          </a:p>
          <a:p>
            <a:endParaRPr lang="fr-FR" sz="3200" dirty="0" smtClean="0">
              <a:solidFill>
                <a:schemeClr val="tx1"/>
              </a:solidFill>
            </a:endParaRPr>
          </a:p>
          <a:p>
            <a:endParaRPr lang="fr-FR" sz="3200" dirty="0">
              <a:solidFill>
                <a:schemeClr val="tx1"/>
              </a:solidFill>
            </a:endParaRPr>
          </a:p>
        </p:txBody>
      </p:sp>
      <p:sp>
        <p:nvSpPr>
          <p:cNvPr id="9" name="Organigramme : Alternative 8"/>
          <p:cNvSpPr/>
          <p:nvPr/>
        </p:nvSpPr>
        <p:spPr>
          <a:xfrm>
            <a:off x="1928795" y="4786323"/>
            <a:ext cx="4286280" cy="1000132"/>
          </a:xfrm>
          <a:prstGeom prst="flowChartAlternateProcess">
            <a:avLst/>
          </a:prstGeom>
        </p:spPr>
        <p:style>
          <a:lnRef idx="3">
            <a:schemeClr val="lt1"/>
          </a:lnRef>
          <a:fillRef idx="1">
            <a:schemeClr val="accent3"/>
          </a:fillRef>
          <a:effectRef idx="1">
            <a:schemeClr val="accent3"/>
          </a:effectRef>
          <a:fontRef idx="minor">
            <a:schemeClr val="lt1"/>
          </a:fontRef>
        </p:style>
        <p:txBody>
          <a:bodyPr rtlCol="0" anchor="ctr"/>
          <a:lstStyle/>
          <a:p>
            <a:r>
              <a:rPr lang="fr-FR" sz="2400" dirty="0" smtClean="0">
                <a:solidFill>
                  <a:schemeClr val="tx1"/>
                </a:solidFill>
              </a:rPr>
              <a:t>Indicateurs : des informations particulières</a:t>
            </a:r>
            <a:endParaRPr lang="fr-FR" sz="2400" dirty="0">
              <a:solidFill>
                <a:schemeClr val="tx1"/>
              </a:solidFill>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edg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2000" r="-22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1252729" y="1155227"/>
            <a:ext cx="7772400" cy="1939431"/>
          </a:xfrm>
        </p:spPr>
        <p:txBody>
          <a:bodyPr>
            <a:noAutofit/>
          </a:bodyPr>
          <a:lstStyle/>
          <a:p>
            <a:r>
              <a:rPr lang="fr-FR" sz="4800" b="1" u="sng" dirty="0" smtClean="0"/>
              <a:t>Les qualités d’un bon système d’évaluation:</a:t>
            </a:r>
            <a:endParaRPr lang="fr-FR" sz="4800" b="1" dirty="0">
              <a:latin typeface="David" pitchFamily="34" charset="-79"/>
              <a:cs typeface="David" pitchFamily="34" charset="-79"/>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fontScale="92500" lnSpcReduction="10000"/>
          </a:bodyPr>
          <a:lstStyle/>
          <a:p>
            <a:pPr algn="just"/>
            <a:r>
              <a:rPr lang="fr-FR" dirty="0" smtClean="0">
                <a:solidFill>
                  <a:schemeClr val="tx1"/>
                </a:solidFill>
              </a:rPr>
              <a:t>	</a:t>
            </a:r>
            <a:r>
              <a:rPr lang="fr-FR" sz="4800" dirty="0" smtClean="0">
                <a:solidFill>
                  <a:schemeClr val="tx1"/>
                </a:solidFill>
                <a:latin typeface="Algerian" pitchFamily="82" charset="0"/>
              </a:rPr>
              <a:t>«Informations pertinentes» </a:t>
            </a:r>
          </a:p>
          <a:p>
            <a:pPr algn="just"/>
            <a:r>
              <a:rPr lang="fr-FR" sz="5200" dirty="0" smtClean="0">
                <a:solidFill>
                  <a:schemeClr val="tx1"/>
                </a:solidFill>
              </a:rPr>
              <a:t>signifie qu’elles doivent </a:t>
            </a:r>
            <a:r>
              <a:rPr lang="fr-FR" sz="5200" b="1" dirty="0" smtClean="0">
                <a:solidFill>
                  <a:srgbClr val="FF0000"/>
                </a:solidFill>
              </a:rPr>
              <a:t>être conformes à l’objectif de l’évaluateur s’est fixé pour l’évaluation</a:t>
            </a:r>
            <a:r>
              <a:rPr lang="fr-FR" sz="5200" b="1" dirty="0" smtClean="0">
                <a:solidFill>
                  <a:schemeClr val="tx1"/>
                </a:solidFill>
              </a:rPr>
              <a:t>:</a:t>
            </a:r>
            <a:r>
              <a:rPr lang="fr-FR" sz="5200" dirty="0" smtClean="0">
                <a:solidFill>
                  <a:schemeClr val="tx1"/>
                </a:solidFill>
              </a:rPr>
              <a:t> les informations qu’il recueille doivent lui permettre de vérifier ce qu’il veut vérifier (niveau de connaissance/ qualité de dialogue…)</a:t>
            </a:r>
          </a:p>
          <a:p>
            <a:pPr algn="just"/>
            <a:r>
              <a:rPr lang="fr-FR" sz="3400" dirty="0" smtClean="0">
                <a:solidFill>
                  <a:schemeClr val="tx1"/>
                </a:solidFill>
              </a:rPr>
              <a:t>	</a:t>
            </a:r>
            <a:endParaRPr lang="fr-FR" sz="2400" dirty="0" smtClean="0">
              <a:solidFill>
                <a:schemeClr val="tx1"/>
              </a:solidFill>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4)">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3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dirty="0" smtClean="0">
                <a:solidFill>
                  <a:schemeClr val="tx1"/>
                </a:solidFill>
              </a:rPr>
              <a:t>	</a:t>
            </a:r>
            <a:r>
              <a:rPr lang="fr-FR" sz="3900" dirty="0" smtClean="0">
                <a:solidFill>
                  <a:schemeClr val="tx1"/>
                </a:solidFill>
                <a:latin typeface="Algerian" pitchFamily="82" charset="0"/>
              </a:rPr>
              <a:t>«Informations valides</a:t>
            </a:r>
            <a:r>
              <a:rPr lang="fr-FR" sz="4000" dirty="0" smtClean="0">
                <a:solidFill>
                  <a:schemeClr val="tx1"/>
                </a:solidFill>
                <a:latin typeface="Algerian" pitchFamily="82" charset="0"/>
              </a:rPr>
              <a:t>»</a:t>
            </a:r>
          </a:p>
          <a:p>
            <a:pPr algn="just"/>
            <a:r>
              <a:rPr lang="ar-MA" sz="4000" dirty="0" smtClean="0">
                <a:solidFill>
                  <a:schemeClr val="tx1"/>
                </a:solidFill>
                <a:latin typeface="Algerian" pitchFamily="82" charset="0"/>
              </a:rPr>
              <a:t> </a:t>
            </a:r>
            <a:r>
              <a:rPr lang="fr-FR" sz="4200" dirty="0" smtClean="0">
                <a:solidFill>
                  <a:schemeClr val="tx1"/>
                </a:solidFill>
              </a:rPr>
              <a:t>signifie que les informations récoltées doivent correspondre aux informations recherchées.</a:t>
            </a:r>
            <a:r>
              <a:rPr lang="ar-MA" sz="4200" dirty="0" smtClean="0">
                <a:solidFill>
                  <a:schemeClr val="tx1"/>
                </a:solidFill>
              </a:rPr>
              <a:t> </a:t>
            </a:r>
            <a:r>
              <a:rPr lang="fr-FR" sz="4200" dirty="0" smtClean="0">
                <a:solidFill>
                  <a:schemeClr val="tx1"/>
                </a:solidFill>
              </a:rPr>
              <a:t>La validité des informations implique tout d’abord que la stratégie</a:t>
            </a:r>
            <a:r>
              <a:rPr lang="ar-MA" sz="4200" dirty="0" smtClean="0">
                <a:solidFill>
                  <a:schemeClr val="tx1"/>
                </a:solidFill>
              </a:rPr>
              <a:t> </a:t>
            </a:r>
            <a:r>
              <a:rPr lang="fr-FR" sz="4200" dirty="0" smtClean="0">
                <a:solidFill>
                  <a:schemeClr val="tx1"/>
                </a:solidFill>
              </a:rPr>
              <a:t>soit la bonne… </a:t>
            </a:r>
            <a:endParaRPr lang="fr-FR" sz="4200" b="1" dirty="0" smtClean="0">
              <a:solidFill>
                <a:srgbClr val="FF0000"/>
              </a:solidFill>
            </a:endParaRPr>
          </a:p>
          <a:p>
            <a:pPr algn="just"/>
            <a:r>
              <a:rPr lang="fr-FR" sz="4200" dirty="0" smtClean="0">
                <a:solidFill>
                  <a:schemeClr val="tx1"/>
                </a:solidFill>
              </a:rPr>
              <a:t>	La validité du système d’évaluation permet de relever l’information qu’on a décidé de relever, de distinguer l’essentiel de l’accessoire. </a:t>
            </a:r>
            <a:endParaRPr lang="ar-MA" sz="4200" dirty="0" smtClean="0">
              <a:solidFill>
                <a:schemeClr val="tx1"/>
              </a:solidFill>
            </a:endParaRPr>
          </a:p>
          <a:p>
            <a:pPr algn="just"/>
            <a:r>
              <a:rPr lang="ar-MA" b="1" dirty="0" smtClean="0">
                <a:solidFill>
                  <a:schemeClr val="tx1"/>
                </a:solidFill>
              </a:rPr>
              <a:t>	</a:t>
            </a:r>
            <a:endParaRPr lang="fr-FR" dirty="0">
              <a:solidFill>
                <a:schemeClr val="tx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4)">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r>
              <a:rPr lang="fr-FR" dirty="0" smtClean="0"/>
              <a:t>	</a:t>
            </a:r>
            <a:r>
              <a:rPr lang="fr-FR" sz="3600" dirty="0" smtClean="0">
                <a:solidFill>
                  <a:schemeClr val="tx1"/>
                </a:solidFill>
                <a:latin typeface="Algerian" pitchFamily="82" charset="0"/>
              </a:rPr>
              <a:t>«Informations fiables» </a:t>
            </a:r>
            <a:r>
              <a:rPr lang="fr-FR" sz="3600" dirty="0" smtClean="0">
                <a:solidFill>
                  <a:schemeClr val="tx1"/>
                </a:solidFill>
              </a:rPr>
              <a:t>signifie que les mêmes informations pourraient être récoltées par quelqu’un d’autre, à un autre moment, à un autre endroit, dans un autre contexte, dans d’autres conditions… </a:t>
            </a:r>
            <a:endParaRPr lang="ar-MA" sz="3600" dirty="0" smtClean="0">
              <a:solidFill>
                <a:schemeClr val="tx1"/>
              </a:solidFill>
            </a:endParaRPr>
          </a:p>
          <a:p>
            <a:pPr algn="just"/>
            <a:r>
              <a:rPr lang="ar-MA" sz="3600" dirty="0" smtClean="0">
                <a:solidFill>
                  <a:schemeClr val="tx1"/>
                </a:solidFill>
              </a:rPr>
              <a:t>	</a:t>
            </a:r>
            <a:r>
              <a:rPr lang="fr-FR" sz="4000" dirty="0" smtClean="0">
                <a:solidFill>
                  <a:schemeClr val="tx1"/>
                </a:solidFill>
              </a:rPr>
              <a:t>La fiabilité tient surtout aux </a:t>
            </a:r>
            <a:r>
              <a:rPr lang="fr-FR" sz="4000" dirty="0" smtClean="0">
                <a:solidFill>
                  <a:srgbClr val="7030A0"/>
                </a:solidFill>
              </a:rPr>
              <a:t>conditions dans lesquelles se déroule le recueil d’informations</a:t>
            </a:r>
            <a:r>
              <a:rPr lang="fr-FR" sz="4000" dirty="0" smtClean="0">
                <a:solidFill>
                  <a:schemeClr val="tx1"/>
                </a:solidFill>
              </a:rPr>
              <a:t>.(</a:t>
            </a:r>
            <a:r>
              <a:rPr lang="fr-FR" sz="3600" dirty="0" smtClean="0">
                <a:solidFill>
                  <a:schemeClr val="tx1"/>
                </a:solidFill>
              </a:rPr>
              <a:t>60) </a:t>
            </a:r>
          </a:p>
          <a:p>
            <a:pPr algn="just"/>
            <a:r>
              <a:rPr lang="fr-FR" sz="3600" dirty="0" smtClean="0">
                <a:solidFill>
                  <a:schemeClr val="tx1"/>
                </a:solidFill>
              </a:rPr>
              <a:t>	</a:t>
            </a:r>
            <a:r>
              <a:rPr lang="fr-FR" sz="4000" dirty="0" smtClean="0">
                <a:solidFill>
                  <a:srgbClr val="FF0000"/>
                </a:solidFill>
              </a:rPr>
              <a:t>Un système d’évaluation doit être fiable s’il permet de recueillir l’information dans de bonnes conditions</a:t>
            </a:r>
            <a:r>
              <a:rPr lang="fr-FR" sz="4000" dirty="0" smtClean="0">
                <a:solidFill>
                  <a:schemeClr val="tx1"/>
                </a:solidFill>
              </a:rPr>
              <a:t>, </a:t>
            </a:r>
            <a:r>
              <a:rPr lang="fr-FR" sz="3600" dirty="0" smtClean="0">
                <a:solidFill>
                  <a:schemeClr val="tx1"/>
                </a:solidFill>
              </a:rPr>
              <a:t>(158)</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1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buFont typeface="Wingdings" pitchFamily="2" charset="2"/>
              <a:buChar char="v"/>
            </a:pPr>
            <a:r>
              <a:rPr lang="fr-FR" sz="4400" b="1" dirty="0" smtClean="0">
                <a:solidFill>
                  <a:srgbClr val="FF0000"/>
                </a:solidFill>
              </a:rPr>
              <a:t>Un bon système d’évaluation doit être efficace</a:t>
            </a:r>
            <a:r>
              <a:rPr lang="fr-FR" sz="4400" b="1" dirty="0" smtClean="0">
                <a:solidFill>
                  <a:schemeClr val="tx1"/>
                </a:solidFill>
              </a:rPr>
              <a:t>:</a:t>
            </a:r>
          </a:p>
          <a:p>
            <a:pPr algn="just"/>
            <a:r>
              <a:rPr lang="fr-FR" dirty="0" smtClean="0">
                <a:solidFill>
                  <a:schemeClr val="tx1"/>
                </a:solidFill>
              </a:rPr>
              <a:t>	</a:t>
            </a:r>
            <a:r>
              <a:rPr lang="fr-FR" sz="4000" dirty="0" smtClean="0">
                <a:solidFill>
                  <a:schemeClr val="tx1"/>
                </a:solidFill>
              </a:rPr>
              <a:t>Il doit produire du sens, permettre d’établir des liens entre des effets et des processus. Il doit viser la différenciation, c.-à-d. permettre le diagnostic des forces et des faiblesses. </a:t>
            </a:r>
          </a:p>
          <a:p>
            <a:pPr algn="just"/>
            <a:r>
              <a:rPr lang="fr-FR" sz="4000" dirty="0" smtClean="0">
                <a:solidFill>
                  <a:schemeClr val="tx1"/>
                </a:solidFill>
              </a:rPr>
              <a:t>	</a:t>
            </a:r>
            <a:r>
              <a:rPr lang="fr-FR" sz="4000" dirty="0" smtClean="0">
                <a:solidFill>
                  <a:srgbClr val="7030A0"/>
                </a:solidFill>
              </a:rPr>
              <a:t>La production de sens nécessite de prendre en compte l’erreur de l’élève comme source d’informations pour orienter et réguler les apprentissages</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25000" r="-25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532793" y="1000932"/>
            <a:ext cx="8197273" cy="4886117"/>
          </a:xfrm>
        </p:spPr>
        <p:txBody>
          <a:bodyPr>
            <a:noAutofit/>
          </a:bodyPr>
          <a:lstStyle/>
          <a:p>
            <a:r>
              <a:rPr lang="fr-FR" sz="7200" b="1" dirty="0" smtClean="0">
                <a:solidFill>
                  <a:srgbClr val="7030A0"/>
                </a:solidFill>
              </a:rPr>
              <a:t>L’évaluation: processus constructif</a:t>
            </a:r>
            <a:br>
              <a:rPr lang="fr-FR" sz="7200" b="1" dirty="0" smtClean="0">
                <a:solidFill>
                  <a:srgbClr val="7030A0"/>
                </a:solidFill>
              </a:rPr>
            </a:br>
            <a:r>
              <a:rPr lang="fr-FR" sz="7200" b="1" dirty="0" smtClean="0">
                <a:solidFill>
                  <a:srgbClr val="7030A0"/>
                </a:solidFill>
              </a:rPr>
              <a:t> </a:t>
            </a:r>
            <a:br>
              <a:rPr lang="fr-FR" sz="7200" b="1" dirty="0" smtClean="0">
                <a:solidFill>
                  <a:srgbClr val="7030A0"/>
                </a:solidFill>
              </a:rPr>
            </a:br>
            <a:r>
              <a:rPr lang="fr-FR" sz="7200" b="1" dirty="0" smtClean="0">
                <a:solidFill>
                  <a:srgbClr val="FF0000"/>
                </a:solidFill>
              </a:rPr>
              <a:t>comment ?</a:t>
            </a:r>
            <a:endParaRPr lang="fr-FR" sz="7200" b="1" dirty="0">
              <a:solidFill>
                <a:srgbClr val="FF0000"/>
              </a:solidFill>
              <a:latin typeface="David" pitchFamily="34" charset="-79"/>
              <a:cs typeface="David" pitchFamily="34" charset="-79"/>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buFont typeface="Wingdings" pitchFamily="2" charset="2"/>
              <a:buChar char="v"/>
            </a:pPr>
            <a:r>
              <a:rPr lang="fr-FR" sz="5400" b="1" dirty="0" smtClean="0">
                <a:solidFill>
                  <a:srgbClr val="FF0000"/>
                </a:solidFill>
              </a:rPr>
              <a:t>Un bon système d’évaluation doit être réaliste</a:t>
            </a:r>
            <a:r>
              <a:rPr lang="fr-FR" sz="5400" b="1" dirty="0" smtClean="0">
                <a:solidFill>
                  <a:schemeClr val="tx1"/>
                </a:solidFill>
              </a:rPr>
              <a:t>: </a:t>
            </a:r>
          </a:p>
          <a:p>
            <a:pPr algn="just"/>
            <a:r>
              <a:rPr lang="fr-FR" sz="4800" dirty="0" smtClean="0">
                <a:solidFill>
                  <a:schemeClr val="tx1"/>
                </a:solidFill>
              </a:rPr>
              <a:t>	les épreuves doivent être faciles à élaborer, le recueil d’informations doit être limité, la correction doit être à la portée de l’enseignant, l’appréciation (note) doit être facile à attribuer…</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Horizontal)">
                                      <p:cBhvr>
                                        <p:cTn id="13" dur="5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buFont typeface="Wingdings" pitchFamily="2" charset="2"/>
              <a:buChar char="v"/>
            </a:pPr>
            <a:r>
              <a:rPr lang="fr-FR" sz="5400" b="1" dirty="0" smtClean="0">
                <a:solidFill>
                  <a:srgbClr val="FF0000"/>
                </a:solidFill>
              </a:rPr>
              <a:t>Un bon système d’évaluation doit être visible</a:t>
            </a:r>
            <a:r>
              <a:rPr lang="fr-FR" sz="5400" b="1" dirty="0" smtClean="0">
                <a:solidFill>
                  <a:schemeClr val="tx1"/>
                </a:solidFill>
              </a:rPr>
              <a:t>: </a:t>
            </a:r>
          </a:p>
          <a:p>
            <a:pPr algn="just"/>
            <a:r>
              <a:rPr lang="fr-FR" sz="5400" dirty="0" smtClean="0">
                <a:solidFill>
                  <a:schemeClr val="tx1"/>
                </a:solidFill>
              </a:rPr>
              <a:t>	il doit permettre d’informer les différents acteurs du système. </a:t>
            </a:r>
            <a:endParaRPr lang="ar-MA" sz="5400" dirty="0" smtClean="0">
              <a:solidFill>
                <a:schemeClr val="tx1"/>
              </a:solidFill>
            </a:endParaRPr>
          </a:p>
          <a:p>
            <a:pPr algn="just"/>
            <a:r>
              <a:rPr lang="ar-MA" sz="5400" dirty="0" smtClean="0">
                <a:solidFill>
                  <a:schemeClr val="tx1"/>
                </a:solidFill>
              </a:rPr>
              <a:t>	</a:t>
            </a:r>
            <a:r>
              <a:rPr lang="fr-FR" sz="5400" dirty="0" smtClean="0">
                <a:solidFill>
                  <a:schemeClr val="tx1"/>
                </a:solidFill>
              </a:rPr>
              <a:t>Il doit être compréhensible par eux.  (158) </a:t>
            </a:r>
            <a:endParaRPr lang="fr-FR" sz="5400" dirty="0">
              <a:solidFill>
                <a:schemeClr val="tx1"/>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slide(fromBottom)">
                                      <p:cBhvr>
                                        <p:cTn id="13" dur="5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slide(fromBottom)">
                                      <p:cBhvr>
                                        <p:cTn id="18" dur="5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rot="799438">
            <a:off x="1200875" y="1149170"/>
            <a:ext cx="7772400" cy="2389449"/>
          </a:xfrm>
        </p:spPr>
        <p:txBody>
          <a:bodyPr>
            <a:noAutofit/>
          </a:bodyPr>
          <a:lstStyle/>
          <a:p>
            <a:r>
              <a:rPr lang="fr-FR" sz="4800" b="1" dirty="0" smtClean="0">
                <a:effectLst>
                  <a:outerShdw blurRad="38100" dist="38100" dir="2700000" algn="tl">
                    <a:srgbClr val="000000">
                      <a:alpha val="43137"/>
                    </a:srgbClr>
                  </a:outerShdw>
                </a:effectLst>
              </a:rPr>
              <a:t>Les caractéristiques des quatre systèmes d’évaluation</a:t>
            </a:r>
            <a:r>
              <a:rPr lang="fr-FR" sz="4800" b="1" dirty="0" smtClean="0"/>
              <a:t> : </a:t>
            </a:r>
            <a:endParaRPr lang="fr-FR" sz="4800" b="1" dirty="0">
              <a:latin typeface="David" pitchFamily="34" charset="-79"/>
              <a:cs typeface="David" pitchFamily="34" charset="-79"/>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0"/>
            <a:ext cx="9144000" cy="857256"/>
          </a:xfrm>
        </p:spPr>
        <p:txBody>
          <a:bodyPr/>
          <a:lstStyle/>
          <a:p>
            <a:endParaRPr lang="fr-FR" dirty="0"/>
          </a:p>
        </p:txBody>
      </p:sp>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r>
              <a:rPr lang="fr-FR" sz="4000" b="1" dirty="0" smtClean="0">
                <a:solidFill>
                  <a:schemeClr val="tx1"/>
                </a:solidFill>
                <a:effectLst>
                  <a:outerShdw blurRad="38100" dist="38100" dir="2700000" algn="tl">
                    <a:srgbClr val="000000">
                      <a:alpha val="43137"/>
                    </a:srgbClr>
                  </a:outerShdw>
                </a:effectLst>
              </a:rPr>
              <a:t>Les caractéristiques des quatre systèmes d’évaluation</a:t>
            </a:r>
          </a:p>
          <a:p>
            <a:pPr algn="l"/>
            <a:r>
              <a:rPr lang="fr-FR" sz="3600" dirty="0" smtClean="0">
                <a:solidFill>
                  <a:schemeClr val="tx1"/>
                </a:solidFill>
              </a:rPr>
              <a:t>L’évaluation        sur la        base       des contenus</a:t>
            </a:r>
          </a:p>
          <a:p>
            <a:pPr algn="l"/>
            <a:endParaRPr lang="fr-FR" sz="4000" b="1" dirty="0" smtClean="0">
              <a:solidFill>
                <a:schemeClr val="tx1"/>
              </a:solidFill>
            </a:endParaRPr>
          </a:p>
          <a:p>
            <a:pPr algn="l"/>
            <a:r>
              <a:rPr lang="fr-FR" sz="3600" dirty="0" smtClean="0">
                <a:solidFill>
                  <a:schemeClr val="tx1"/>
                </a:solidFill>
              </a:rPr>
              <a:t>L’évaluation selon des     objectifs    spécifiques</a:t>
            </a:r>
          </a:p>
          <a:p>
            <a:pPr algn="l"/>
            <a:endParaRPr lang="fr-FR" sz="4000" dirty="0" smtClean="0">
              <a:solidFill>
                <a:schemeClr val="tx1"/>
              </a:solidFill>
            </a:endParaRPr>
          </a:p>
          <a:p>
            <a:pPr algn="l"/>
            <a:r>
              <a:rPr lang="fr-FR" sz="3600" dirty="0" smtClean="0">
                <a:solidFill>
                  <a:schemeClr val="tx1"/>
                </a:solidFill>
              </a:rPr>
              <a:t>L’évaluation selon des capacités      transversales</a:t>
            </a:r>
          </a:p>
          <a:p>
            <a:pPr algn="l"/>
            <a:endParaRPr lang="fr-FR" sz="3600" dirty="0" smtClean="0">
              <a:solidFill>
                <a:schemeClr val="tx1"/>
              </a:solidFill>
            </a:endParaRPr>
          </a:p>
          <a:p>
            <a:pPr algn="l"/>
            <a:r>
              <a:rPr lang="fr-FR" sz="3800" b="1" dirty="0" smtClean="0">
                <a:solidFill>
                  <a:schemeClr val="tx1"/>
                </a:solidFill>
              </a:rPr>
              <a:t>L’évaluation selon les situations complexes</a:t>
            </a:r>
            <a:endParaRPr lang="fr-FR" sz="3800" dirty="0" smtClean="0">
              <a:solidFill>
                <a:schemeClr val="tx1"/>
              </a:solidFill>
            </a:endParaRPr>
          </a:p>
          <a:p>
            <a:pPr algn="l"/>
            <a:endParaRPr lang="fr-FR" sz="3600" dirty="0" smtClean="0">
              <a:solidFill>
                <a:schemeClr val="tx1"/>
              </a:solidFill>
            </a:endParaRPr>
          </a:p>
          <a:p>
            <a:pPr algn="l"/>
            <a:endParaRPr lang="fr-FR" sz="3600" dirty="0" smtClean="0">
              <a:solidFill>
                <a:schemeClr val="tx1"/>
              </a:solidFill>
            </a:endParaRPr>
          </a:p>
          <a:p>
            <a:pPr algn="l"/>
            <a:endParaRPr lang="fr-FR" sz="4000" dirty="0" smtClean="0">
              <a:solidFill>
                <a:schemeClr val="tx1"/>
              </a:solidFill>
            </a:endParaRPr>
          </a:p>
          <a:p>
            <a:pPr algn="l"/>
            <a:endParaRPr lang="fr-FR" sz="4000" dirty="0" smtClean="0">
              <a:solidFill>
                <a:schemeClr val="tx1"/>
              </a:solidFill>
            </a:endParaRPr>
          </a:p>
          <a:p>
            <a:pPr algn="l"/>
            <a:endParaRPr lang="fr-FR" sz="4000" dirty="0" smtClean="0">
              <a:solidFill>
                <a:schemeClr val="tx1"/>
              </a:solidFill>
            </a:endParaRPr>
          </a:p>
          <a:p>
            <a:pPr algn="l"/>
            <a:endParaRPr lang="fr-FR" sz="4000" dirty="0" smtClean="0">
              <a:solidFill>
                <a:schemeClr val="tx1"/>
              </a:solidFill>
            </a:endParaRPr>
          </a:p>
          <a:p>
            <a:pPr algn="l"/>
            <a:endParaRPr lang="fr-FR" sz="4000" dirty="0" smtClean="0">
              <a:solidFill>
                <a:schemeClr val="tx1"/>
              </a:solidFill>
            </a:endParaRPr>
          </a:p>
          <a:p>
            <a:pPr algn="l"/>
            <a:endParaRPr lang="fr-FR" sz="4000" dirty="0" smtClean="0">
              <a:solidFill>
                <a:schemeClr val="tx1"/>
              </a:solidFill>
            </a:endParaRPr>
          </a:p>
          <a:p>
            <a:pPr algn="l"/>
            <a:endParaRPr lang="fr-FR" sz="4000" dirty="0" smtClean="0">
              <a:solidFill>
                <a:schemeClr val="tx1"/>
              </a:solidFill>
            </a:endParaRPr>
          </a:p>
          <a:p>
            <a:pPr algn="l"/>
            <a:endParaRPr lang="fr-FR" sz="4000" b="1" dirty="0" smtClean="0">
              <a:solidFill>
                <a:schemeClr val="tx1"/>
              </a:solidFill>
            </a:endParaRPr>
          </a:p>
        </p:txBody>
      </p:sp>
      <p:sp>
        <p:nvSpPr>
          <p:cNvPr id="4" name="Flèche vers le bas 3"/>
          <p:cNvSpPr/>
          <p:nvPr/>
        </p:nvSpPr>
        <p:spPr>
          <a:xfrm>
            <a:off x="500033" y="642918"/>
            <a:ext cx="785819"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vers le bas 5"/>
          <p:cNvSpPr/>
          <p:nvPr/>
        </p:nvSpPr>
        <p:spPr>
          <a:xfrm>
            <a:off x="2214545" y="1071546"/>
            <a:ext cx="785819" cy="1714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lèche vers le bas 6"/>
          <p:cNvSpPr/>
          <p:nvPr/>
        </p:nvSpPr>
        <p:spPr>
          <a:xfrm>
            <a:off x="4000496" y="1357299"/>
            <a:ext cx="857256" cy="292895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vers le bas 7"/>
          <p:cNvSpPr/>
          <p:nvPr/>
        </p:nvSpPr>
        <p:spPr>
          <a:xfrm>
            <a:off x="6000761" y="1214423"/>
            <a:ext cx="642943" cy="42148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0" fill="hold"/>
                                        <p:tgtEl>
                                          <p:spTgt spid="4"/>
                                        </p:tgtEl>
                                        <p:attrNameLst>
                                          <p:attrName>ppt_x</p:attrName>
                                        </p:attrNameLst>
                                      </p:cBhvr>
                                      <p:tavLst>
                                        <p:tav tm="0">
                                          <p:val>
                                            <p:strVal val="#ppt_x-#ppt_w/2"/>
                                          </p:val>
                                        </p:tav>
                                        <p:tav tm="100000">
                                          <p:val>
                                            <p:strVal val="#ppt_x"/>
                                          </p:val>
                                        </p:tav>
                                      </p:tavLst>
                                    </p:anim>
                                    <p:anim calcmode="lin" valueType="num">
                                      <p:cBhvr>
                                        <p:cTn id="13" dur="5000" fill="hold"/>
                                        <p:tgtEl>
                                          <p:spTgt spid="4"/>
                                        </p:tgtEl>
                                        <p:attrNameLst>
                                          <p:attrName>ppt_y</p:attrName>
                                        </p:attrNameLst>
                                      </p:cBhvr>
                                      <p:tavLst>
                                        <p:tav tm="0">
                                          <p:val>
                                            <p:strVal val="#ppt_y"/>
                                          </p:val>
                                        </p:tav>
                                        <p:tav tm="100000">
                                          <p:val>
                                            <p:strVal val="#ppt_y"/>
                                          </p:val>
                                        </p:tav>
                                      </p:tavLst>
                                    </p:anim>
                                    <p:anim calcmode="lin" valueType="num">
                                      <p:cBhvr>
                                        <p:cTn id="14" dur="5000" fill="hold"/>
                                        <p:tgtEl>
                                          <p:spTgt spid="4"/>
                                        </p:tgtEl>
                                        <p:attrNameLst>
                                          <p:attrName>ppt_w</p:attrName>
                                        </p:attrNameLst>
                                      </p:cBhvr>
                                      <p:tavLst>
                                        <p:tav tm="0">
                                          <p:val>
                                            <p:fltVal val="0"/>
                                          </p:val>
                                        </p:tav>
                                        <p:tav tm="100000">
                                          <p:val>
                                            <p:strVal val="#ppt_w"/>
                                          </p:val>
                                        </p:tav>
                                      </p:tavLst>
                                    </p:anim>
                                    <p:anim calcmode="lin" valueType="num">
                                      <p:cBhvr>
                                        <p:cTn id="15" dur="5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ox(in)">
                                      <p:cBhvr>
                                        <p:cTn id="20" dur="50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0" fill="hold"/>
                                        <p:tgtEl>
                                          <p:spTgt spid="6"/>
                                        </p:tgtEl>
                                        <p:attrNameLst>
                                          <p:attrName>ppt_x</p:attrName>
                                        </p:attrNameLst>
                                      </p:cBhvr>
                                      <p:tavLst>
                                        <p:tav tm="0">
                                          <p:val>
                                            <p:strVal val="#ppt_x"/>
                                          </p:val>
                                        </p:tav>
                                        <p:tav tm="100000">
                                          <p:val>
                                            <p:strVal val="#ppt_x"/>
                                          </p:val>
                                        </p:tav>
                                      </p:tavLst>
                                    </p:anim>
                                    <p:anim calcmode="lin" valueType="num">
                                      <p:cBhvr additive="base">
                                        <p:cTn id="26"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2"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0" fill="hold"/>
                                        <p:tgtEl>
                                          <p:spTgt spid="7"/>
                                        </p:tgtEl>
                                        <p:attrNameLst>
                                          <p:attrName>ppt_x</p:attrName>
                                        </p:attrNameLst>
                                      </p:cBhvr>
                                      <p:tavLst>
                                        <p:tav tm="0">
                                          <p:val>
                                            <p:strVal val="1+#ppt_w/2"/>
                                          </p:val>
                                        </p:tav>
                                        <p:tav tm="100000">
                                          <p:val>
                                            <p:strVal val="#ppt_x"/>
                                          </p:val>
                                        </p:tav>
                                      </p:tavLst>
                                    </p:anim>
                                    <p:anim calcmode="lin" valueType="num">
                                      <p:cBhvr additive="base">
                                        <p:cTn id="38" dur="5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2"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slide(fromBottom)">
                                      <p:cBhvr>
                                        <p:cTn id="49" dur="30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8" presetClass="entr" presetSubtype="16"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diamond(in)">
                                      <p:cBhvr>
                                        <p:cTn id="54"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r>
              <a:rPr lang="fr-FR" dirty="0" smtClean="0">
                <a:solidFill>
                  <a:schemeClr val="tx1"/>
                </a:solidFill>
              </a:rPr>
              <a:t>L’évaluation sur la base des contenus reposant sur des savoir-restituer</a:t>
            </a:r>
            <a:endParaRPr lang="fr-FR" dirty="0">
              <a:solidFill>
                <a:schemeClr val="tx1"/>
              </a:solidFill>
            </a:endParaRPr>
          </a:p>
        </p:txBody>
      </p:sp>
      <p:sp>
        <p:nvSpPr>
          <p:cNvPr id="4" name="Ellipse 3"/>
          <p:cNvSpPr/>
          <p:nvPr/>
        </p:nvSpPr>
        <p:spPr>
          <a:xfrm>
            <a:off x="0" y="642918"/>
            <a:ext cx="2571736" cy="4214842"/>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Elle n’est pas pertinente , les informations  ne sont pas le témoin de ce qui est attendu chez l’élève </a:t>
            </a:r>
            <a:endParaRPr lang="fr-FR" sz="2400" b="1" dirty="0">
              <a:solidFill>
                <a:schemeClr val="tx1"/>
              </a:solidFill>
            </a:endParaRPr>
          </a:p>
        </p:txBody>
      </p:sp>
      <p:sp>
        <p:nvSpPr>
          <p:cNvPr id="5" name="Ellipse 4"/>
          <p:cNvSpPr/>
          <p:nvPr/>
        </p:nvSpPr>
        <p:spPr>
          <a:xfrm>
            <a:off x="2928926" y="1071546"/>
            <a:ext cx="3500463" cy="164307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Réaliste et communicable a travers une note </a:t>
            </a:r>
            <a:endParaRPr lang="fr-FR" sz="2400" b="1" dirty="0">
              <a:solidFill>
                <a:schemeClr val="tx1"/>
              </a:solidFill>
            </a:endParaRPr>
          </a:p>
        </p:txBody>
      </p:sp>
      <p:sp>
        <p:nvSpPr>
          <p:cNvPr id="7" name="Ellipse 6"/>
          <p:cNvSpPr/>
          <p:nvPr/>
        </p:nvSpPr>
        <p:spPr>
          <a:xfrm>
            <a:off x="1" y="5072074"/>
            <a:ext cx="5857884" cy="178592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Sa fiabilité est discutable, la probabilité qu’un élève s’inspire de ce que fait son voisin est élevée</a:t>
            </a:r>
            <a:endParaRPr lang="fr-FR" sz="2400" b="1" dirty="0">
              <a:solidFill>
                <a:schemeClr val="tx1"/>
              </a:solidFill>
            </a:endParaRPr>
          </a:p>
        </p:txBody>
      </p:sp>
      <p:sp>
        <p:nvSpPr>
          <p:cNvPr id="9" name="Ellipse 8"/>
          <p:cNvSpPr/>
          <p:nvPr/>
        </p:nvSpPr>
        <p:spPr>
          <a:xfrm>
            <a:off x="6643701" y="571480"/>
            <a:ext cx="2500299" cy="2857520"/>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Valide dans le sens où elle limite les problèmes d’échecs </a:t>
            </a:r>
            <a:endParaRPr lang="fr-FR" sz="2400" dirty="0">
              <a:solidFill>
                <a:schemeClr val="tx1"/>
              </a:solidFill>
            </a:endParaRPr>
          </a:p>
        </p:txBody>
      </p:sp>
      <p:sp>
        <p:nvSpPr>
          <p:cNvPr id="10" name="Rectangle à coins arrondis 9"/>
          <p:cNvSpPr/>
          <p:nvPr/>
        </p:nvSpPr>
        <p:spPr>
          <a:xfrm>
            <a:off x="2571736" y="2786059"/>
            <a:ext cx="4286280" cy="22145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smtClean="0">
                <a:solidFill>
                  <a:schemeClr val="tx1"/>
                </a:solidFill>
              </a:rPr>
              <a:t>Elles est un peu efficace, elle ne donne que  des informations ponctuels sur les axes par rapport auxquels il faut agir pour améliorer les performances de l’élève</a:t>
            </a:r>
            <a:endParaRPr lang="fr-FR" sz="2200" b="1" dirty="0">
              <a:solidFill>
                <a:schemeClr val="tx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3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3000" fill="hold"/>
                                        <p:tgtEl>
                                          <p:spTgt spid="9"/>
                                        </p:tgtEl>
                                        <p:attrNameLst>
                                          <p:attrName>ppt_x</p:attrName>
                                        </p:attrNameLst>
                                      </p:cBhvr>
                                      <p:tavLst>
                                        <p:tav tm="0">
                                          <p:val>
                                            <p:strVal val="#ppt_x"/>
                                          </p:val>
                                        </p:tav>
                                        <p:tav tm="100000">
                                          <p:val>
                                            <p:strVal val="#ppt_x"/>
                                          </p:val>
                                        </p:tav>
                                      </p:tavLst>
                                    </p:anim>
                                    <p:anim calcmode="lin" valueType="num">
                                      <p:cBhvr additive="base">
                                        <p:cTn id="18" dur="3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dissolve">
                                      <p:cBhvr>
                                        <p:cTn id="23" dur="5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0" fill="hold"/>
                                        <p:tgtEl>
                                          <p:spTgt spid="10"/>
                                        </p:tgtEl>
                                        <p:attrNameLst>
                                          <p:attrName>ppt_w</p:attrName>
                                        </p:attrNameLst>
                                      </p:cBhvr>
                                      <p:tavLst>
                                        <p:tav tm="0">
                                          <p:val>
                                            <p:fltVal val="0"/>
                                          </p:val>
                                        </p:tav>
                                        <p:tav tm="100000">
                                          <p:val>
                                            <p:strVal val="#ppt_w"/>
                                          </p:val>
                                        </p:tav>
                                      </p:tavLst>
                                    </p:anim>
                                    <p:anim calcmode="lin" valueType="num">
                                      <p:cBhvr>
                                        <p:cTn id="29" dur="5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slide(fromBottom)">
                                      <p:cBhvr>
                                        <p:cTn id="34"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r>
              <a:rPr lang="fr-FR" sz="3400" b="1" dirty="0" smtClean="0">
                <a:solidFill>
                  <a:schemeClr val="tx1"/>
                </a:solidFill>
              </a:rPr>
              <a:t>L’évaluation selon des objectifs spécifiques</a:t>
            </a:r>
          </a:p>
          <a:p>
            <a:endParaRPr lang="fr-FR" dirty="0"/>
          </a:p>
        </p:txBody>
      </p:sp>
      <p:sp>
        <p:nvSpPr>
          <p:cNvPr id="5" name="Organigramme : Bande perforée 4"/>
          <p:cNvSpPr/>
          <p:nvPr/>
        </p:nvSpPr>
        <p:spPr>
          <a:xfrm>
            <a:off x="0" y="571480"/>
            <a:ext cx="6858016" cy="5357850"/>
          </a:xfrm>
          <a:prstGeom prst="flowChartPunchedTap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tx1"/>
                </a:solidFill>
              </a:rPr>
              <a:t>On peut détecter les objectifs spécifiques qui ne sont pas atteints par l’élève, et y remédier. Cependant, elle n’apporte pas de réponse satisfaisante sur les questions de valeurs (l’autonomie, coopération..)</a:t>
            </a:r>
            <a:r>
              <a:rPr lang="fr-FR" sz="3200" dirty="0" smtClean="0"/>
              <a:t>.</a:t>
            </a:r>
          </a:p>
          <a:p>
            <a:pPr algn="ctr"/>
            <a:endParaRPr lang="fr-FR" dirty="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0" fill="hold"/>
                                        <p:tgtEl>
                                          <p:spTgt spid="5"/>
                                        </p:tgtEl>
                                        <p:attrNameLst>
                                          <p:attrName>ppt_w</p:attrName>
                                        </p:attrNameLst>
                                      </p:cBhvr>
                                      <p:tavLst>
                                        <p:tav tm="0">
                                          <p:val>
                                            <p:fltVal val="0"/>
                                          </p:val>
                                        </p:tav>
                                        <p:tav tm="100000">
                                          <p:val>
                                            <p:strVal val="#ppt_w"/>
                                          </p:val>
                                        </p:tav>
                                      </p:tavLst>
                                    </p:anim>
                                    <p:anim calcmode="lin" valueType="num">
                                      <p:cBhvr>
                                        <p:cTn id="13" dur="5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r>
              <a:rPr lang="fr-FR" sz="3000" b="1" dirty="0" smtClean="0">
                <a:solidFill>
                  <a:schemeClr val="tx1"/>
                </a:solidFill>
              </a:rPr>
              <a:t>L’évaluation selon des capacités (compétences) transversales</a:t>
            </a:r>
          </a:p>
          <a:p>
            <a:endParaRPr lang="fr-FR" dirty="0">
              <a:solidFill>
                <a:schemeClr val="tx1"/>
              </a:solidFill>
            </a:endParaRPr>
          </a:p>
        </p:txBody>
      </p:sp>
      <p:sp>
        <p:nvSpPr>
          <p:cNvPr id="4" name="Organigramme : Stockage à accès séquentiel 3"/>
          <p:cNvSpPr/>
          <p:nvPr/>
        </p:nvSpPr>
        <p:spPr>
          <a:xfrm>
            <a:off x="1" y="928671"/>
            <a:ext cx="8072495" cy="2714644"/>
          </a:xfrm>
          <a:prstGeom prst="flowChartMagneticTap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2400" b="1" dirty="0" smtClean="0">
                <a:solidFill>
                  <a:schemeClr val="tx1"/>
                </a:solidFill>
              </a:rPr>
              <a:t>Elle est pertinente, elle permet d’éviter le morcellement des objets d’évaluation, la prise d’information est elle-même productrice de sens.</a:t>
            </a:r>
          </a:p>
          <a:p>
            <a:pPr algn="ctr"/>
            <a:r>
              <a:rPr lang="fr-FR" sz="2400" b="1" dirty="0" smtClean="0">
                <a:solidFill>
                  <a:schemeClr val="tx1"/>
                </a:solidFill>
              </a:rPr>
              <a:t>Elle est assez fiable.., elle est basé sur des productions complexes personnelles</a:t>
            </a:r>
            <a:endParaRPr lang="fr-FR" sz="2400" b="1" dirty="0">
              <a:solidFill>
                <a:schemeClr val="tx1"/>
              </a:solidFill>
            </a:endParaRPr>
          </a:p>
        </p:txBody>
      </p:sp>
      <p:sp>
        <p:nvSpPr>
          <p:cNvPr id="7" name="Organigramme : Alternative 6"/>
          <p:cNvSpPr/>
          <p:nvPr/>
        </p:nvSpPr>
        <p:spPr>
          <a:xfrm>
            <a:off x="1" y="3714753"/>
            <a:ext cx="4429124" cy="3143248"/>
          </a:xfrm>
          <a:prstGeom prst="flowChartAlternateProcess">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600" b="1" dirty="0" smtClean="0">
                <a:solidFill>
                  <a:schemeClr val="tx1"/>
                </a:solidFill>
              </a:rPr>
              <a:t>Elle a montré ses limites sur le plan du réalisme: dispositifs complexes, épreuves difficiles à élaborer, correction difficile à mener, appréciation (jugement) difficile à porter</a:t>
            </a:r>
            <a:endParaRPr lang="fr-FR" sz="2600" b="1" dirty="0">
              <a:solidFill>
                <a:schemeClr val="tx1"/>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9" presetClass="entr" presetSubtype="0" decel="10000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3000" fill="hold"/>
                                        <p:tgtEl>
                                          <p:spTgt spid="7"/>
                                        </p:tgtEl>
                                        <p:attrNameLst>
                                          <p:attrName>ppt_w</p:attrName>
                                        </p:attrNameLst>
                                      </p:cBhvr>
                                      <p:tavLst>
                                        <p:tav tm="0">
                                          <p:val>
                                            <p:fltVal val="0"/>
                                          </p:val>
                                        </p:tav>
                                        <p:tav tm="100000">
                                          <p:val>
                                            <p:strVal val="#ppt_w"/>
                                          </p:val>
                                        </p:tav>
                                      </p:tavLst>
                                    </p:anim>
                                    <p:anim calcmode="lin" valueType="num">
                                      <p:cBhvr>
                                        <p:cTn id="18" dur="3000" fill="hold"/>
                                        <p:tgtEl>
                                          <p:spTgt spid="7"/>
                                        </p:tgtEl>
                                        <p:attrNameLst>
                                          <p:attrName>ppt_h</p:attrName>
                                        </p:attrNameLst>
                                      </p:cBhvr>
                                      <p:tavLst>
                                        <p:tav tm="0">
                                          <p:val>
                                            <p:fltVal val="0"/>
                                          </p:val>
                                        </p:tav>
                                        <p:tav tm="100000">
                                          <p:val>
                                            <p:strVal val="#ppt_h"/>
                                          </p:val>
                                        </p:tav>
                                      </p:tavLst>
                                    </p:anim>
                                    <p:anim calcmode="lin" valueType="num">
                                      <p:cBhvr>
                                        <p:cTn id="19" dur="3000" fill="hold"/>
                                        <p:tgtEl>
                                          <p:spTgt spid="7"/>
                                        </p:tgtEl>
                                        <p:attrNameLst>
                                          <p:attrName>style.rotation</p:attrName>
                                        </p:attrNameLst>
                                      </p:cBhvr>
                                      <p:tavLst>
                                        <p:tav tm="0">
                                          <p:val>
                                            <p:fltVal val="360"/>
                                          </p:val>
                                        </p:tav>
                                        <p:tav tm="100000">
                                          <p:val>
                                            <p:fltVal val="0"/>
                                          </p:val>
                                        </p:tav>
                                      </p:tavLst>
                                    </p:anim>
                                    <p:animEffect transition="in" filter="fade">
                                      <p:cBhvr>
                                        <p:cTn id="20" dur="3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r>
              <a:rPr lang="fr-FR" b="1" dirty="0" smtClean="0">
                <a:solidFill>
                  <a:srgbClr val="FF0000"/>
                </a:solidFill>
              </a:rPr>
              <a:t>L’évaluation selon les situations complexes qui correspondent à la compétence que l’on veut installer.</a:t>
            </a:r>
            <a:r>
              <a:rPr lang="fr-FR" dirty="0" smtClean="0">
                <a:solidFill>
                  <a:schemeClr val="tx1"/>
                </a:solidFill>
              </a:rPr>
              <a:t>	</a:t>
            </a:r>
            <a:endParaRPr lang="fr-FR" sz="3000" dirty="0" smtClean="0">
              <a:solidFill>
                <a:schemeClr val="tx1"/>
              </a:solidFill>
            </a:endParaRPr>
          </a:p>
          <a:p>
            <a:pPr algn="just">
              <a:buFont typeface="Wingdings" pitchFamily="2" charset="2"/>
              <a:buChar char="Ø"/>
            </a:pPr>
            <a:r>
              <a:rPr lang="fr-FR" sz="4000" dirty="0" smtClean="0">
                <a:solidFill>
                  <a:schemeClr val="tx1"/>
                </a:solidFill>
              </a:rPr>
              <a:t>Elle est </a:t>
            </a:r>
            <a:r>
              <a:rPr lang="fr-FR" sz="4000" b="1" i="1" u="sng" dirty="0" smtClean="0">
                <a:solidFill>
                  <a:schemeClr val="tx1"/>
                </a:solidFill>
              </a:rPr>
              <a:t>pertinente</a:t>
            </a:r>
            <a:r>
              <a:rPr lang="fr-FR" sz="4000" dirty="0" smtClean="0">
                <a:solidFill>
                  <a:schemeClr val="tx1"/>
                </a:solidFill>
              </a:rPr>
              <a:t>, elle repose sur des compétence possédant un caractère « macro »… </a:t>
            </a:r>
          </a:p>
          <a:p>
            <a:pPr algn="just">
              <a:buFont typeface="Wingdings" pitchFamily="2" charset="2"/>
              <a:buChar char="Ø"/>
            </a:pPr>
            <a:r>
              <a:rPr lang="fr-FR" sz="4000" dirty="0" smtClean="0">
                <a:solidFill>
                  <a:schemeClr val="tx1"/>
                </a:solidFill>
              </a:rPr>
              <a:t>Elle set </a:t>
            </a:r>
            <a:r>
              <a:rPr lang="fr-FR" sz="4000" b="1" i="1" u="sng" dirty="0" smtClean="0">
                <a:solidFill>
                  <a:schemeClr val="tx1"/>
                </a:solidFill>
              </a:rPr>
              <a:t>valide</a:t>
            </a:r>
            <a:r>
              <a:rPr lang="fr-FR" sz="4000" dirty="0" smtClean="0">
                <a:solidFill>
                  <a:schemeClr val="tx1"/>
                </a:solidFill>
              </a:rPr>
              <a:t>.., elle amène à déterminer si un élève est compétent ou s’il n’est pas compétent, et garantit qu’un élève qui réussit possède les </a:t>
            </a:r>
            <a:r>
              <a:rPr lang="fr-FR" sz="4000" dirty="0" err="1" smtClean="0">
                <a:solidFill>
                  <a:schemeClr val="tx1"/>
                </a:solidFill>
              </a:rPr>
              <a:t>prérequis</a:t>
            </a:r>
            <a:r>
              <a:rPr lang="fr-FR" sz="4000" dirty="0" smtClean="0">
                <a:solidFill>
                  <a:schemeClr val="tx1"/>
                </a:solidFill>
              </a:rPr>
              <a:t> pour aborder le cycle d’études suivant..</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50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14" dur="50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5" dur="5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17" presetClass="entr" presetSubtype="8"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30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21" dur="30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2" dur="3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3" dur="3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buFont typeface="Wingdings" pitchFamily="2" charset="2"/>
              <a:buChar char="Ø"/>
            </a:pPr>
            <a:r>
              <a:rPr lang="fr-FR" sz="3600" dirty="0" smtClean="0">
                <a:solidFill>
                  <a:schemeClr val="tx1"/>
                </a:solidFill>
              </a:rPr>
              <a:t> Elle est</a:t>
            </a:r>
            <a:r>
              <a:rPr lang="fr-FR" sz="3600" b="1" i="1" u="sng" dirty="0" smtClean="0">
                <a:solidFill>
                  <a:schemeClr val="tx1"/>
                </a:solidFill>
              </a:rPr>
              <a:t> fiable</a:t>
            </a:r>
            <a:r>
              <a:rPr lang="fr-FR" sz="3600" dirty="0" smtClean="0">
                <a:solidFill>
                  <a:schemeClr val="tx1"/>
                </a:solidFill>
              </a:rPr>
              <a:t>: l’élève est amené à effectuer une production complexe, on limite au maximum les possibilités de «contamination» entre les élèves, </a:t>
            </a:r>
            <a:r>
              <a:rPr lang="fr-FR" sz="3600" dirty="0" err="1" smtClean="0">
                <a:solidFill>
                  <a:schemeClr val="tx1"/>
                </a:solidFill>
              </a:rPr>
              <a:t>c-à-d</a:t>
            </a:r>
            <a:r>
              <a:rPr lang="fr-FR" sz="3600" dirty="0" smtClean="0">
                <a:solidFill>
                  <a:schemeClr val="tx1"/>
                </a:solidFill>
              </a:rPr>
              <a:t> qu’on réduit les occasions qu’un élève puisse s’inspirer de la production de son voisin. </a:t>
            </a:r>
          </a:p>
          <a:p>
            <a:pPr algn="just">
              <a:buFont typeface="Wingdings" pitchFamily="2" charset="2"/>
              <a:buChar char="Ø"/>
            </a:pPr>
            <a:r>
              <a:rPr lang="fr-FR" sz="3600" dirty="0" smtClean="0">
                <a:solidFill>
                  <a:schemeClr val="tx1"/>
                </a:solidFill>
              </a:rPr>
              <a:t>Elle est </a:t>
            </a:r>
            <a:r>
              <a:rPr lang="fr-FR" sz="3600" b="1" i="1" u="sng" dirty="0" smtClean="0">
                <a:solidFill>
                  <a:schemeClr val="tx1"/>
                </a:solidFill>
              </a:rPr>
              <a:t>efficace</a:t>
            </a:r>
            <a:r>
              <a:rPr lang="fr-FR" sz="3600" dirty="0" smtClean="0">
                <a:solidFill>
                  <a:schemeClr val="tx1"/>
                </a:solidFill>
              </a:rPr>
              <a:t>: une fois la correction terminée, il s’agit d’examiner les critères, élève par élève et au niveau de la classe pour savoir dans quelle direction orienter les efforts. </a:t>
            </a:r>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3000" fill="hold"/>
                                        <p:tgtEl>
                                          <p:spTgt spid="3">
                                            <p:txEl>
                                              <p:pRg st="0" end="0"/>
                                            </p:txEl>
                                          </p:spTgt>
                                        </p:tgtEl>
                                        <p:attrNameLst>
                                          <p:attrName>ppt_x</p:attrName>
                                        </p:attrNameLst>
                                      </p:cBhvr>
                                      <p:tavLst>
                                        <p:tav tm="0">
                                          <p:val>
                                            <p:strVal val="#ppt_x+#ppt_w/2"/>
                                          </p:val>
                                        </p:tav>
                                        <p:tav tm="100000">
                                          <p:val>
                                            <p:strVal val="#ppt_x"/>
                                          </p:val>
                                        </p:tav>
                                      </p:tavLst>
                                    </p:anim>
                                    <p:anim calcmode="lin" valueType="num">
                                      <p:cBhvr>
                                        <p:cTn id="8" dur="30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3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0" dur="3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30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17" dur="30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8" dur="30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buFont typeface="Wingdings" pitchFamily="2" charset="2"/>
              <a:buChar char="Ø"/>
            </a:pPr>
            <a:r>
              <a:rPr lang="fr-FR" sz="3600" dirty="0" smtClean="0">
                <a:solidFill>
                  <a:schemeClr val="tx1"/>
                </a:solidFill>
              </a:rPr>
              <a:t>Elle est </a:t>
            </a:r>
            <a:r>
              <a:rPr lang="fr-FR" sz="3600" b="1" i="1" u="sng" dirty="0" smtClean="0">
                <a:solidFill>
                  <a:schemeClr val="tx1"/>
                </a:solidFill>
              </a:rPr>
              <a:t>réalisable</a:t>
            </a:r>
            <a:r>
              <a:rPr lang="fr-FR" sz="3600" dirty="0" smtClean="0">
                <a:solidFill>
                  <a:schemeClr val="tx1"/>
                </a:solidFill>
              </a:rPr>
              <a:t>: elle est certes plus difficile à réaliser qu’une épreuve traditionnelle, qui consiste en un échantillon de questions, mais avec des supports appropriés et un minimum de formation, les enseignements peuvent mettre en place ce type d’épreuve, même dans des contextes difficiles.</a:t>
            </a:r>
          </a:p>
          <a:p>
            <a:pPr algn="just">
              <a:buFont typeface="Wingdings" pitchFamily="2" charset="2"/>
              <a:buChar char="Ø"/>
            </a:pPr>
            <a:r>
              <a:rPr lang="fr-FR" sz="3600" dirty="0" smtClean="0">
                <a:solidFill>
                  <a:schemeClr val="tx1"/>
                </a:solidFill>
              </a:rPr>
              <a:t>Son caractère </a:t>
            </a:r>
            <a:r>
              <a:rPr lang="fr-FR" sz="3600" b="1" i="1" u="sng" dirty="0" smtClean="0">
                <a:solidFill>
                  <a:schemeClr val="tx1"/>
                </a:solidFill>
              </a:rPr>
              <a:t>visible</a:t>
            </a:r>
            <a:r>
              <a:rPr lang="fr-FR" sz="3600" dirty="0" smtClean="0">
                <a:solidFill>
                  <a:schemeClr val="tx1"/>
                </a:solidFill>
              </a:rPr>
              <a:t> est discutable. Elle demande un effort de communication avec les différents acteurs, en particulier avec leurs parents</a:t>
            </a:r>
            <a:r>
              <a:rPr lang="fr-FR" dirty="0" smtClean="0">
                <a:solidFill>
                  <a:schemeClr val="tx1"/>
                </a:solidFill>
              </a:rPr>
              <a:t>.  </a:t>
            </a:r>
            <a:endParaRPr lang="fr-FR" dirty="0">
              <a:solidFill>
                <a:schemeClr val="tx1"/>
              </a:solidFil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8"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diamond(in)">
                                      <p:cBhvr>
                                        <p:cTn id="14"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1643050"/>
            <a:ext cx="9144000" cy="5214950"/>
          </a:xfrm>
          <a:blipFill>
            <a:blip r:embed="rId2"/>
            <a:stretch>
              <a:fillRect/>
            </a:stretch>
          </a:blipFill>
        </p:spPr>
        <p:txBody>
          <a:bodyPr>
            <a:normAutofit lnSpcReduction="10000"/>
          </a:bodyPr>
          <a:lstStyle/>
          <a:p>
            <a:pPr algn="just"/>
            <a:r>
              <a:rPr lang="fr-FR" sz="4600" dirty="0" smtClean="0">
                <a:solidFill>
                  <a:schemeClr val="tx1"/>
                </a:solidFill>
              </a:rPr>
              <a:t>« Pour apprendre les maths à John,</a:t>
            </a:r>
          </a:p>
          <a:p>
            <a:pPr algn="just"/>
            <a:r>
              <a:rPr lang="fr-FR" sz="4600" dirty="0" smtClean="0">
                <a:solidFill>
                  <a:schemeClr val="accent6">
                    <a:lumMod val="75000"/>
                  </a:schemeClr>
                </a:solidFill>
              </a:rPr>
              <a:t>il ne suffit pas de connaître les maths,</a:t>
            </a:r>
          </a:p>
          <a:p>
            <a:pPr algn="just"/>
            <a:r>
              <a:rPr lang="fr-FR" sz="4600" dirty="0" smtClean="0">
                <a:solidFill>
                  <a:srgbClr val="FF0000"/>
                </a:solidFill>
              </a:rPr>
              <a:t>ni même les maths et John</a:t>
            </a:r>
            <a:r>
              <a:rPr lang="fr-FR" sz="4600" dirty="0" smtClean="0">
                <a:solidFill>
                  <a:schemeClr val="accent6">
                    <a:lumMod val="75000"/>
                  </a:schemeClr>
                </a:solidFill>
              </a:rPr>
              <a:t>, </a:t>
            </a:r>
          </a:p>
          <a:p>
            <a:pPr algn="just"/>
            <a:r>
              <a:rPr lang="fr-FR" sz="4600" b="1" dirty="0" smtClean="0">
                <a:solidFill>
                  <a:srgbClr val="7030A0"/>
                </a:solidFill>
              </a:rPr>
              <a:t>il faut aussi savoir quels éléments des maths on veut apprendre à John dans le monde où il vit, et pour quoi et pour qui.»</a:t>
            </a:r>
            <a:endParaRPr lang="fr-FR" sz="4600" dirty="0" smtClean="0">
              <a:solidFill>
                <a:schemeClr val="tx1"/>
              </a:solidFill>
            </a:endParaRPr>
          </a:p>
        </p:txBody>
      </p:sp>
      <p:sp>
        <p:nvSpPr>
          <p:cNvPr id="4" name="ZoneTexte 3"/>
          <p:cNvSpPr txBox="1"/>
          <p:nvPr/>
        </p:nvSpPr>
        <p:spPr>
          <a:xfrm>
            <a:off x="0" y="0"/>
            <a:ext cx="9144000" cy="1569660"/>
          </a:xfrm>
          <a:prstGeom prst="rect">
            <a:avLst/>
          </a:prstGeom>
          <a:solidFill>
            <a:schemeClr val="accent3">
              <a:lumMod val="40000"/>
              <a:lumOff val="60000"/>
            </a:schemeClr>
          </a:solidFill>
        </p:spPr>
        <p:txBody>
          <a:bodyPr wrap="square" rtlCol="0">
            <a:spAutoFit/>
          </a:bodyPr>
          <a:lstStyle/>
          <a:p>
            <a:pPr algn="ctr"/>
            <a:r>
              <a:rPr lang="fr-FR" sz="4800" dirty="0" smtClean="0"/>
              <a:t>1) </a:t>
            </a:r>
            <a:r>
              <a:rPr lang="fr-FR" sz="4800" dirty="0" smtClean="0"/>
              <a:t>L’importance de </a:t>
            </a:r>
            <a:r>
              <a:rPr lang="fr-FR" sz="4800" dirty="0" smtClean="0"/>
              <a:t>l’évaluation</a:t>
            </a:r>
            <a:r>
              <a:rPr lang="fr-FR" sz="4800" dirty="0" smtClean="0"/>
              <a:t>:</a:t>
            </a:r>
          </a:p>
          <a:p>
            <a:pPr algn="ctr"/>
            <a:r>
              <a:rPr lang="fr-FR" sz="4800" dirty="0" smtClean="0"/>
              <a:t> saisir l’utilité d’un enseignement </a:t>
            </a:r>
            <a:endParaRPr lang="fr-FR" sz="4800" dirty="0"/>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edg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anim calcmode="lin" valueType="num">
                                      <p:cBhvr>
                                        <p:cTn id="28" dur="2000" fill="hold"/>
                                        <p:tgtEl>
                                          <p:spTgt spid="4"/>
                                        </p:tgtEl>
                                        <p:attrNameLst>
                                          <p:attrName>ppt_x</p:attrName>
                                        </p:attrNameLst>
                                      </p:cBhvr>
                                      <p:tavLst>
                                        <p:tav tm="0">
                                          <p:val>
                                            <p:strVal val="#ppt_x"/>
                                          </p:val>
                                        </p:tav>
                                        <p:tav tm="100000">
                                          <p:val>
                                            <p:strVal val="#ppt_x"/>
                                          </p:val>
                                        </p:tav>
                                      </p:tavLst>
                                    </p:anim>
                                    <p:anim calcmode="lin" valueType="num">
                                      <p:cBhvr>
                                        <p:cTn id="29" dur="1800" decel="100000" fill="hold"/>
                                        <p:tgtEl>
                                          <p:spTgt spid="4"/>
                                        </p:tgtEl>
                                        <p:attrNameLst>
                                          <p:attrName>ppt_y</p:attrName>
                                        </p:attrNameLst>
                                      </p:cBhvr>
                                      <p:tavLst>
                                        <p:tav tm="0">
                                          <p:val>
                                            <p:strVal val="#ppt_y+1"/>
                                          </p:val>
                                        </p:tav>
                                        <p:tav tm="100000">
                                          <p:val>
                                            <p:strVal val="#ppt_y-.03"/>
                                          </p:val>
                                        </p:tav>
                                      </p:tavLst>
                                    </p:anim>
                                    <p:anim calcmode="lin" valueType="num">
                                      <p:cBhvr>
                                        <p:cTn id="30"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endParaRPr lang="fr-FR" dirty="0"/>
          </a:p>
        </p:txBody>
      </p:sp>
      <p:graphicFrame>
        <p:nvGraphicFramePr>
          <p:cNvPr id="4" name="Tableau 3"/>
          <p:cNvGraphicFramePr>
            <a:graphicFrameLocks noGrp="1"/>
          </p:cNvGraphicFramePr>
          <p:nvPr/>
        </p:nvGraphicFramePr>
        <p:xfrm>
          <a:off x="-1" y="-1"/>
          <a:ext cx="9144004" cy="9315450"/>
        </p:xfrm>
        <a:graphic>
          <a:graphicData uri="http://schemas.openxmlformats.org/drawingml/2006/table">
            <a:tbl>
              <a:tblPr firstRow="1" bandRow="1">
                <a:tableStyleId>{5C22544A-7EE6-4342-B048-85BDC9FD1C3A}</a:tableStyleId>
              </a:tblPr>
              <a:tblGrid>
                <a:gridCol w="1765739"/>
                <a:gridCol w="1663255"/>
                <a:gridCol w="2071703"/>
                <a:gridCol w="1857388"/>
                <a:gridCol w="1785919"/>
              </a:tblGrid>
              <a:tr h="4789170">
                <a:tc>
                  <a:txBody>
                    <a:bodyPr/>
                    <a:lstStyle/>
                    <a:p>
                      <a:endParaRPr lang="fr-FR" sz="2400" dirty="0"/>
                    </a:p>
                  </a:txBody>
                  <a:tcPr/>
                </a:tc>
                <a:tc>
                  <a:txBody>
                    <a:bodyPr/>
                    <a:lstStyle/>
                    <a:p>
                      <a:pPr algn="ctr"/>
                      <a:r>
                        <a:rPr lang="fr-FR" sz="3200" dirty="0" smtClean="0">
                          <a:solidFill>
                            <a:schemeClr val="tx1"/>
                          </a:solidFill>
                        </a:rPr>
                        <a:t>Système basé sur les savoir-restituer</a:t>
                      </a:r>
                      <a:endParaRPr lang="fr-FR" sz="3200" dirty="0">
                        <a:solidFill>
                          <a:schemeClr val="tx1"/>
                        </a:solidFill>
                      </a:endParaRPr>
                    </a:p>
                  </a:txBody>
                  <a:tcPr>
                    <a:solidFill>
                      <a:schemeClr val="accent2">
                        <a:lumMod val="20000"/>
                        <a:lumOff val="80000"/>
                      </a:schemeClr>
                    </a:solidFill>
                  </a:tcPr>
                </a:tc>
                <a:tc>
                  <a:txBody>
                    <a:bodyPr/>
                    <a:lstStyle/>
                    <a:p>
                      <a:pPr algn="ctr"/>
                      <a:r>
                        <a:rPr lang="fr-FR" sz="3200" dirty="0" smtClean="0">
                          <a:solidFill>
                            <a:schemeClr val="tx1"/>
                          </a:solidFill>
                        </a:rPr>
                        <a:t>Système basé sur objectifs spécifiques</a:t>
                      </a:r>
                      <a:endParaRPr lang="fr-FR" sz="3200" dirty="0">
                        <a:solidFill>
                          <a:schemeClr val="tx1"/>
                        </a:solidFill>
                      </a:endParaRPr>
                    </a:p>
                  </a:txBody>
                  <a:tcP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3200" dirty="0" smtClean="0">
                          <a:solidFill>
                            <a:schemeClr val="tx1"/>
                          </a:solidFill>
                        </a:rPr>
                        <a:t>Système basé sur capacités </a:t>
                      </a:r>
                      <a:r>
                        <a:rPr lang="fr-FR" sz="3200" smtClean="0">
                          <a:solidFill>
                            <a:schemeClr val="tx1"/>
                          </a:solidFill>
                        </a:rPr>
                        <a:t>transver-sales</a:t>
                      </a:r>
                      <a:endParaRPr lang="fr-FR" sz="3200" dirty="0" smtClean="0">
                        <a:solidFill>
                          <a:schemeClr val="tx1"/>
                        </a:solidFill>
                      </a:endParaRPr>
                    </a:p>
                    <a:p>
                      <a:pPr algn="ctr"/>
                      <a:endParaRPr lang="fr-FR" sz="1800" dirty="0"/>
                    </a:p>
                  </a:txBody>
                  <a:tcPr>
                    <a:solidFill>
                      <a:schemeClr val="accent2">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800" dirty="0" smtClean="0">
                          <a:solidFill>
                            <a:schemeClr val="tx1"/>
                          </a:solidFill>
                        </a:rPr>
                        <a:t>Système basé sur les situations complexes</a:t>
                      </a:r>
                    </a:p>
                    <a:p>
                      <a:endParaRPr lang="fr-FR" sz="1800" dirty="0"/>
                    </a:p>
                  </a:txBody>
                  <a:tcPr>
                    <a:solidFill>
                      <a:schemeClr val="accent2">
                        <a:lumMod val="20000"/>
                        <a:lumOff val="80000"/>
                      </a:schemeClr>
                    </a:solidFill>
                  </a:tcPr>
                </a:tc>
              </a:tr>
              <a:tr h="822960">
                <a:tc>
                  <a:txBody>
                    <a:bodyPr/>
                    <a:lstStyle/>
                    <a:p>
                      <a:r>
                        <a:rPr lang="fr-FR" sz="2400" dirty="0" smtClean="0"/>
                        <a:t>Pertinent</a:t>
                      </a:r>
                      <a:endParaRPr lang="fr-FR" sz="2400" dirty="0"/>
                    </a:p>
                  </a:txBody>
                  <a:tcPr/>
                </a:tc>
                <a:tc>
                  <a:txBody>
                    <a:bodyPr/>
                    <a:lstStyle/>
                    <a:p>
                      <a:pPr algn="ctr"/>
                      <a:r>
                        <a:rPr lang="fr-FR" sz="1800" dirty="0" smtClean="0"/>
                        <a:t>Non</a:t>
                      </a:r>
                      <a:endParaRPr lang="fr-FR" sz="1800" dirty="0"/>
                    </a:p>
                  </a:txBody>
                  <a:tcPr/>
                </a:tc>
                <a:tc>
                  <a:txBody>
                    <a:bodyPr/>
                    <a:lstStyle/>
                    <a:p>
                      <a:pPr algn="ctr"/>
                      <a:r>
                        <a:rPr lang="fr-FR" sz="1800" dirty="0" smtClean="0"/>
                        <a:t>Non</a:t>
                      </a:r>
                      <a:endParaRPr lang="fr-FR" sz="1800" dirty="0"/>
                    </a:p>
                  </a:txBody>
                  <a:tcPr/>
                </a:tc>
                <a:tc>
                  <a:txBody>
                    <a:bodyPr/>
                    <a:lstStyle/>
                    <a:p>
                      <a:pPr algn="ctr"/>
                      <a:r>
                        <a:rPr lang="fr-FR" sz="1800" dirty="0" smtClean="0"/>
                        <a:t>Oui</a:t>
                      </a:r>
                      <a:endParaRPr lang="fr-FR" sz="1800" dirty="0"/>
                    </a:p>
                  </a:txBody>
                  <a:tcPr/>
                </a:tc>
                <a:tc>
                  <a:txBody>
                    <a:bodyPr/>
                    <a:lstStyle/>
                    <a:p>
                      <a:pPr algn="ctr"/>
                      <a:r>
                        <a:rPr lang="fr-FR" sz="1800" dirty="0" smtClean="0"/>
                        <a:t>Oui</a:t>
                      </a:r>
                      <a:endParaRPr lang="fr-FR" sz="1800" dirty="0"/>
                    </a:p>
                  </a:txBody>
                  <a:tcPr/>
                </a:tc>
              </a:tr>
              <a:tr h="685800">
                <a:tc>
                  <a:txBody>
                    <a:bodyPr/>
                    <a:lstStyle/>
                    <a:p>
                      <a:r>
                        <a:rPr lang="fr-FR" sz="2400" dirty="0" smtClean="0"/>
                        <a:t>Valide</a:t>
                      </a:r>
                      <a:endParaRPr lang="fr-FR" sz="2400" dirty="0"/>
                    </a:p>
                  </a:txBody>
                  <a:tcPr/>
                </a:tc>
                <a:tc>
                  <a:txBody>
                    <a:bodyPr/>
                    <a:lstStyle/>
                    <a:p>
                      <a:pPr algn="ctr"/>
                      <a:r>
                        <a:rPr lang="fr-FR" sz="1800" dirty="0" smtClean="0"/>
                        <a:t>Oui</a:t>
                      </a:r>
                      <a:endParaRPr lang="fr-FR" sz="1800" dirty="0"/>
                    </a:p>
                  </a:txBody>
                  <a:tcPr/>
                </a:tc>
                <a:tc>
                  <a:txBody>
                    <a:bodyPr/>
                    <a:lstStyle/>
                    <a:p>
                      <a:pPr algn="ctr"/>
                      <a:r>
                        <a:rPr lang="fr-FR" sz="1800" dirty="0" smtClean="0"/>
                        <a:t>Oui</a:t>
                      </a:r>
                      <a:endParaRPr lang="fr-FR" sz="1800" dirty="0"/>
                    </a:p>
                  </a:txBody>
                  <a:tcPr/>
                </a:tc>
                <a:tc>
                  <a:txBody>
                    <a:bodyPr/>
                    <a:lstStyle/>
                    <a:p>
                      <a:pPr algn="ctr"/>
                      <a:r>
                        <a:rPr lang="fr-FR" sz="1800" dirty="0" smtClean="0"/>
                        <a:t>Oui/ Non</a:t>
                      </a:r>
                      <a:endParaRPr lang="fr-FR" sz="1800" dirty="0"/>
                    </a:p>
                  </a:txBody>
                  <a:tcPr/>
                </a:tc>
                <a:tc>
                  <a:txBody>
                    <a:bodyPr/>
                    <a:lstStyle/>
                    <a:p>
                      <a:pPr algn="ctr"/>
                      <a:r>
                        <a:rPr lang="fr-FR" sz="1800" dirty="0" smtClean="0"/>
                        <a:t>Oui / Non</a:t>
                      </a:r>
                      <a:endParaRPr lang="fr-FR" sz="1800" dirty="0"/>
                    </a:p>
                  </a:txBody>
                  <a:tcPr/>
                </a:tc>
              </a:tr>
              <a:tr h="685800">
                <a:tc>
                  <a:txBody>
                    <a:bodyPr/>
                    <a:lstStyle/>
                    <a:p>
                      <a:r>
                        <a:rPr lang="fr-FR" sz="2400" dirty="0" smtClean="0"/>
                        <a:t>Fiable</a:t>
                      </a:r>
                      <a:endParaRPr lang="fr-FR" sz="2400" dirty="0"/>
                    </a:p>
                  </a:txBody>
                  <a:tcPr/>
                </a:tc>
                <a:tc>
                  <a:txBody>
                    <a:bodyPr/>
                    <a:lstStyle/>
                    <a:p>
                      <a:pPr algn="ctr"/>
                      <a:r>
                        <a:rPr lang="fr-FR" sz="1800" dirty="0" smtClean="0"/>
                        <a:t>Oui/ Non</a:t>
                      </a:r>
                      <a:endParaRPr lang="fr-FR" sz="1800" dirty="0"/>
                    </a:p>
                  </a:txBody>
                  <a:tcPr/>
                </a:tc>
                <a:tc>
                  <a:txBody>
                    <a:bodyPr/>
                    <a:lstStyle/>
                    <a:p>
                      <a:pPr algn="ctr"/>
                      <a:r>
                        <a:rPr lang="fr-FR" sz="1800" dirty="0" smtClean="0"/>
                        <a:t>Oui / Non</a:t>
                      </a:r>
                      <a:endParaRPr lang="fr-FR" sz="1800" dirty="0"/>
                    </a:p>
                  </a:txBody>
                  <a:tcPr/>
                </a:tc>
                <a:tc>
                  <a:txBody>
                    <a:bodyPr/>
                    <a:lstStyle/>
                    <a:p>
                      <a:pPr algn="ctr"/>
                      <a:r>
                        <a:rPr lang="fr-FR" sz="1800" dirty="0" smtClean="0"/>
                        <a:t>Oui </a:t>
                      </a:r>
                      <a:endParaRPr lang="fr-FR" sz="1800" dirty="0"/>
                    </a:p>
                  </a:txBody>
                  <a:tcPr/>
                </a:tc>
                <a:tc>
                  <a:txBody>
                    <a:bodyPr/>
                    <a:lstStyle/>
                    <a:p>
                      <a:pPr algn="ctr"/>
                      <a:r>
                        <a:rPr lang="fr-FR" sz="1800" dirty="0" smtClean="0"/>
                        <a:t>Oui</a:t>
                      </a:r>
                      <a:endParaRPr lang="fr-FR" sz="1800" dirty="0"/>
                    </a:p>
                  </a:txBody>
                  <a:tcPr/>
                </a:tc>
              </a:tr>
              <a:tr h="822960">
                <a:tc>
                  <a:txBody>
                    <a:bodyPr/>
                    <a:lstStyle/>
                    <a:p>
                      <a:r>
                        <a:rPr lang="fr-FR" sz="2400" dirty="0" smtClean="0"/>
                        <a:t>Efficace </a:t>
                      </a:r>
                      <a:endParaRPr lang="fr-FR" sz="2400" dirty="0"/>
                    </a:p>
                  </a:txBody>
                  <a:tcPr/>
                </a:tc>
                <a:tc>
                  <a:txBody>
                    <a:bodyPr/>
                    <a:lstStyle/>
                    <a:p>
                      <a:pPr algn="ctr"/>
                      <a:r>
                        <a:rPr lang="fr-FR" sz="1800" dirty="0" smtClean="0"/>
                        <a:t>Non </a:t>
                      </a:r>
                      <a:endParaRPr lang="fr-FR" sz="1800" dirty="0"/>
                    </a:p>
                  </a:txBody>
                  <a:tcPr/>
                </a:tc>
                <a:tc>
                  <a:txBody>
                    <a:bodyPr/>
                    <a:lstStyle/>
                    <a:p>
                      <a:pPr algn="ctr"/>
                      <a:r>
                        <a:rPr lang="fr-FR" sz="1800" dirty="0" smtClean="0"/>
                        <a:t>Oui </a:t>
                      </a:r>
                      <a:endParaRPr lang="fr-FR" sz="1800" dirty="0"/>
                    </a:p>
                  </a:txBody>
                  <a:tcPr/>
                </a:tc>
                <a:tc>
                  <a:txBody>
                    <a:bodyPr/>
                    <a:lstStyle/>
                    <a:p>
                      <a:pPr algn="ctr"/>
                      <a:r>
                        <a:rPr lang="fr-FR" sz="1800" dirty="0" smtClean="0"/>
                        <a:t>Oui </a:t>
                      </a:r>
                      <a:endParaRPr lang="fr-FR" sz="1800" dirty="0"/>
                    </a:p>
                  </a:txBody>
                  <a:tcPr/>
                </a:tc>
                <a:tc>
                  <a:txBody>
                    <a:bodyPr/>
                    <a:lstStyle/>
                    <a:p>
                      <a:pPr algn="ctr"/>
                      <a:r>
                        <a:rPr lang="fr-FR" sz="1800" dirty="0" smtClean="0"/>
                        <a:t>Oui </a:t>
                      </a:r>
                      <a:endParaRPr lang="fr-FR" sz="1800" dirty="0"/>
                    </a:p>
                  </a:txBody>
                  <a:tcPr/>
                </a:tc>
              </a:tr>
              <a:tr h="822960">
                <a:tc>
                  <a:txBody>
                    <a:bodyPr/>
                    <a:lstStyle/>
                    <a:p>
                      <a:r>
                        <a:rPr lang="fr-FR" sz="2400" dirty="0" smtClean="0"/>
                        <a:t>Réaliste </a:t>
                      </a:r>
                      <a:endParaRPr lang="fr-FR" sz="2400" dirty="0"/>
                    </a:p>
                  </a:txBody>
                  <a:tcPr/>
                </a:tc>
                <a:tc>
                  <a:txBody>
                    <a:bodyPr/>
                    <a:lstStyle/>
                    <a:p>
                      <a:pPr algn="ctr"/>
                      <a:r>
                        <a:rPr lang="fr-FR" sz="1800" dirty="0" smtClean="0"/>
                        <a:t>Oui </a:t>
                      </a:r>
                      <a:endParaRPr lang="fr-FR" sz="1800" dirty="0"/>
                    </a:p>
                  </a:txBody>
                  <a:tcPr/>
                </a:tc>
                <a:tc>
                  <a:txBody>
                    <a:bodyPr/>
                    <a:lstStyle/>
                    <a:p>
                      <a:pPr algn="ctr"/>
                      <a:r>
                        <a:rPr lang="fr-FR" sz="1800" dirty="0" smtClean="0"/>
                        <a:t>Oui </a:t>
                      </a:r>
                      <a:endParaRPr lang="fr-FR" sz="1800" dirty="0"/>
                    </a:p>
                  </a:txBody>
                  <a:tcPr/>
                </a:tc>
                <a:tc>
                  <a:txBody>
                    <a:bodyPr/>
                    <a:lstStyle/>
                    <a:p>
                      <a:pPr algn="ctr"/>
                      <a:r>
                        <a:rPr lang="fr-FR" sz="1800" dirty="0" smtClean="0"/>
                        <a:t>Non </a:t>
                      </a:r>
                      <a:endParaRPr lang="fr-FR" sz="1800" dirty="0"/>
                    </a:p>
                  </a:txBody>
                  <a:tcPr/>
                </a:tc>
                <a:tc>
                  <a:txBody>
                    <a:bodyPr/>
                    <a:lstStyle/>
                    <a:p>
                      <a:pPr algn="ctr"/>
                      <a:r>
                        <a:rPr lang="fr-FR" sz="1800" dirty="0" smtClean="0"/>
                        <a:t>Oui </a:t>
                      </a:r>
                      <a:endParaRPr lang="fr-FR" sz="1800" dirty="0"/>
                    </a:p>
                  </a:txBody>
                  <a:tcPr/>
                </a:tc>
              </a:tr>
              <a:tr h="685800">
                <a:tc>
                  <a:txBody>
                    <a:bodyPr/>
                    <a:lstStyle/>
                    <a:p>
                      <a:r>
                        <a:rPr lang="fr-FR" sz="2400" dirty="0" smtClean="0"/>
                        <a:t>Visible </a:t>
                      </a:r>
                      <a:endParaRPr lang="fr-FR" sz="2400" dirty="0"/>
                    </a:p>
                  </a:txBody>
                  <a:tcPr/>
                </a:tc>
                <a:tc>
                  <a:txBody>
                    <a:bodyPr/>
                    <a:lstStyle/>
                    <a:p>
                      <a:pPr algn="ctr"/>
                      <a:r>
                        <a:rPr lang="fr-FR" sz="1800" dirty="0" smtClean="0"/>
                        <a:t>Oui </a:t>
                      </a:r>
                      <a:endParaRPr lang="fr-FR" sz="1800" dirty="0"/>
                    </a:p>
                  </a:txBody>
                  <a:tcPr/>
                </a:tc>
                <a:tc>
                  <a:txBody>
                    <a:bodyPr/>
                    <a:lstStyle/>
                    <a:p>
                      <a:pPr algn="ctr"/>
                      <a:r>
                        <a:rPr lang="fr-FR" sz="1800" dirty="0" smtClean="0"/>
                        <a:t>Oui / Non </a:t>
                      </a:r>
                      <a:endParaRPr lang="fr-FR" sz="1800" dirty="0"/>
                    </a:p>
                  </a:txBody>
                  <a:tcPr/>
                </a:tc>
                <a:tc>
                  <a:txBody>
                    <a:bodyPr/>
                    <a:lstStyle/>
                    <a:p>
                      <a:pPr algn="ctr"/>
                      <a:r>
                        <a:rPr lang="fr-FR" sz="1800" dirty="0" smtClean="0"/>
                        <a:t>Non </a:t>
                      </a:r>
                      <a:endParaRPr lang="fr-FR" sz="1800" dirty="0"/>
                    </a:p>
                  </a:txBody>
                  <a:tcPr/>
                </a:tc>
                <a:tc>
                  <a:txBody>
                    <a:bodyPr/>
                    <a:lstStyle/>
                    <a:p>
                      <a:pPr algn="ctr"/>
                      <a:r>
                        <a:rPr lang="fr-FR" sz="1800" dirty="0" smtClean="0"/>
                        <a:t>Oui / Non</a:t>
                      </a:r>
                      <a:endParaRPr lang="fr-FR" sz="1800" dirty="0"/>
                    </a:p>
                  </a:txBody>
                  <a:tcPr/>
                </a:tc>
              </a:tr>
            </a:tbl>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rtl="1"/>
            <a:r>
              <a:rPr lang="fr-FR" sz="5400" dirty="0" smtClean="0">
                <a:solidFill>
                  <a:schemeClr val="tx1"/>
                </a:solidFill>
              </a:rPr>
              <a:t>	</a:t>
            </a:r>
            <a:endParaRPr lang="ar-MA" sz="5400" dirty="0" smtClean="0">
              <a:solidFill>
                <a:schemeClr val="tx1"/>
              </a:solidFill>
            </a:endParaRPr>
          </a:p>
          <a:p>
            <a:pPr rtl="1"/>
            <a:endParaRPr lang="ar-MA" sz="5400" smtClean="0">
              <a:solidFill>
                <a:schemeClr val="tx1"/>
              </a:solidFill>
            </a:endParaRPr>
          </a:p>
          <a:p>
            <a:pPr rtl="1"/>
            <a:r>
              <a:rPr lang="ar-MA" sz="9600" smtClean="0">
                <a:solidFill>
                  <a:schemeClr val="tx1"/>
                </a:solidFill>
              </a:rPr>
              <a:t>شكرا </a:t>
            </a:r>
            <a:r>
              <a:rPr lang="ar-MA" sz="9600" dirty="0" smtClean="0">
                <a:solidFill>
                  <a:schemeClr val="tx1"/>
                </a:solidFill>
              </a:rPr>
              <a:t>على انتباهكم </a:t>
            </a:r>
            <a:endParaRPr lang="fr-FR" sz="96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4)">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r>
              <a:rPr lang="fr-FR" dirty="0" smtClean="0">
                <a:solidFill>
                  <a:srgbClr val="FF0000"/>
                </a:solidFill>
              </a:rPr>
              <a:t>	</a:t>
            </a:r>
            <a:r>
              <a:rPr lang="fr-FR" sz="4400" dirty="0" smtClean="0">
                <a:solidFill>
                  <a:srgbClr val="FF0000"/>
                </a:solidFill>
              </a:rPr>
              <a:t>Evaluer des performances</a:t>
            </a:r>
            <a:r>
              <a:rPr lang="fr-FR" sz="4400" dirty="0" smtClean="0">
                <a:solidFill>
                  <a:schemeClr val="tx1"/>
                </a:solidFill>
              </a:rPr>
              <a:t>, c’est donner une information à quelqu’un sur ce qu’il est capable de</a:t>
            </a:r>
            <a:r>
              <a:rPr lang="fr-FR" sz="4400" dirty="0" smtClean="0">
                <a:solidFill>
                  <a:srgbClr val="7030A0"/>
                </a:solidFill>
              </a:rPr>
              <a:t> faire</a:t>
            </a:r>
            <a:r>
              <a:rPr lang="fr-FR" sz="4400" dirty="0" smtClean="0">
                <a:solidFill>
                  <a:schemeClr val="tx1"/>
                </a:solidFill>
              </a:rPr>
              <a:t>.</a:t>
            </a:r>
          </a:p>
          <a:p>
            <a:pPr algn="just"/>
            <a:r>
              <a:rPr lang="fr-FR" sz="4400" dirty="0" smtClean="0">
                <a:solidFill>
                  <a:schemeClr val="tx1"/>
                </a:solidFill>
              </a:rPr>
              <a:t>Ainsi, des tests peuvent faire savoir à quelqu’un s’il est –ou non- capable de </a:t>
            </a:r>
            <a:r>
              <a:rPr lang="fr-FR" sz="4400" dirty="0" smtClean="0">
                <a:solidFill>
                  <a:srgbClr val="7030A0"/>
                </a:solidFill>
              </a:rPr>
              <a:t>résoudre des intégrales </a:t>
            </a:r>
            <a:r>
              <a:rPr lang="fr-FR" sz="4400" dirty="0" smtClean="0">
                <a:solidFill>
                  <a:schemeClr val="tx1"/>
                </a:solidFill>
              </a:rPr>
              <a:t>et s’il a acquis une certaine </a:t>
            </a:r>
            <a:r>
              <a:rPr lang="fr-FR" sz="4400" dirty="0" smtClean="0">
                <a:solidFill>
                  <a:srgbClr val="7030A0"/>
                </a:solidFill>
              </a:rPr>
              <a:t>habileté</a:t>
            </a:r>
            <a:r>
              <a:rPr lang="fr-FR" sz="4400" dirty="0" smtClean="0">
                <a:solidFill>
                  <a:schemeClr val="tx1"/>
                </a:solidFill>
              </a:rPr>
              <a:t> dans ce domaine. Il s’agit là de l’évaluation de performances. </a:t>
            </a:r>
            <a:endParaRPr lang="fr-FR" sz="4400" dirty="0">
              <a:solidFill>
                <a:schemeClr val="tx1"/>
              </a:solidFill>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sz="3700" b="1" dirty="0" smtClean="0">
                <a:solidFill>
                  <a:schemeClr val="tx1"/>
                </a:solidFill>
              </a:rPr>
              <a:t>       </a:t>
            </a:r>
            <a:r>
              <a:rPr lang="fr-FR" sz="3700" dirty="0" smtClean="0">
                <a:solidFill>
                  <a:schemeClr val="tx1"/>
                </a:solidFill>
              </a:rPr>
              <a:t>L’approche par compétence met l’accent sur le niveau microsocial, en vue de maintenir l’évaluation comme </a:t>
            </a:r>
            <a:r>
              <a:rPr lang="fr-FR" sz="3700" dirty="0" smtClean="0">
                <a:solidFill>
                  <a:srgbClr val="FF0000"/>
                </a:solidFill>
              </a:rPr>
              <a:t>un processus producteur de sens pour l’ensemble des acteurs </a:t>
            </a:r>
            <a:r>
              <a:rPr lang="fr-FR" sz="3700" dirty="0" smtClean="0">
                <a:solidFill>
                  <a:schemeClr val="tx1"/>
                </a:solidFill>
              </a:rPr>
              <a:t>pour leur permettre d’être non pas des pions sur un échiquier, qui se contentent d’exécuter des ordres qui viennent d’en haut, mais au contraire de rester des acteurs, qui </a:t>
            </a:r>
            <a:r>
              <a:rPr lang="fr-FR" sz="3700" b="1" dirty="0" smtClean="0">
                <a:solidFill>
                  <a:srgbClr val="7030A0"/>
                </a:solidFill>
              </a:rPr>
              <a:t>prennent des initiatives, à qui on reconnaît un rôle de création, qui acceptent leur part de responsabilité, qui gèrent une part d’autonomie, qui participent à certaines décisions</a:t>
            </a:r>
            <a:r>
              <a:rPr lang="fr-FR" sz="3700" dirty="0" smtClean="0">
                <a:solidFill>
                  <a:schemeClr val="tx1"/>
                </a:solidFill>
              </a:rPr>
              <a:t>. </a:t>
            </a:r>
          </a:p>
        </p:txBody>
      </p:sp>
      <p:sp>
        <p:nvSpPr>
          <p:cNvPr id="4" name="Flèche droite 3"/>
          <p:cNvSpPr/>
          <p:nvPr/>
        </p:nvSpPr>
        <p:spPr>
          <a:xfrm>
            <a:off x="1" y="0"/>
            <a:ext cx="714348" cy="642918"/>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dirty="0">
              <a:solidFill>
                <a:srgbClr val="FF0000"/>
              </a:solidFill>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lnSpcReduction="10000"/>
          </a:bodyPr>
          <a:lstStyle/>
          <a:p>
            <a:pPr algn="just"/>
            <a:r>
              <a:rPr lang="fr-FR" sz="3600" dirty="0" smtClean="0">
                <a:solidFill>
                  <a:schemeClr val="tx1"/>
                </a:solidFill>
              </a:rPr>
              <a:t>« Un critère est un élément auquel on se réfère pour porter appréciation, un jugement : un principe, un caractère, un modèle, une valeur… le critère prend toutefois des sens différents selon la logique dans laquelle on se situe.</a:t>
            </a:r>
            <a:endParaRPr lang="ar-MA" sz="3600" dirty="0" smtClean="0">
              <a:solidFill>
                <a:schemeClr val="tx1"/>
              </a:solidFill>
            </a:endParaRPr>
          </a:p>
          <a:p>
            <a:pPr algn="just"/>
            <a:r>
              <a:rPr lang="fr-FR" sz="3600" dirty="0" smtClean="0">
                <a:solidFill>
                  <a:schemeClr val="tx1"/>
                </a:solidFill>
              </a:rPr>
              <a:t>	Si on se situe davantage dans une logique d’évaluation, le critère apparaît comme </a:t>
            </a:r>
            <a:r>
              <a:rPr lang="fr-FR" sz="3600" dirty="0" smtClean="0">
                <a:solidFill>
                  <a:srgbClr val="FF0000"/>
                </a:solidFill>
              </a:rPr>
              <a:t>un repère</a:t>
            </a:r>
            <a:r>
              <a:rPr lang="fr-FR" sz="3600" dirty="0" smtClean="0">
                <a:solidFill>
                  <a:schemeClr val="tx1"/>
                </a:solidFill>
              </a:rPr>
              <a:t> sur lequel les acteurs s’entendent à un moment donné.</a:t>
            </a:r>
            <a:endParaRPr lang="ar-MA" sz="3600" dirty="0" smtClean="0">
              <a:solidFill>
                <a:schemeClr val="tx1"/>
              </a:solidFill>
            </a:endParaRPr>
          </a:p>
          <a:p>
            <a:pPr algn="just"/>
            <a:r>
              <a:rPr lang="ar-MA" sz="3600" dirty="0" smtClean="0">
                <a:solidFill>
                  <a:schemeClr val="tx1"/>
                </a:solidFill>
              </a:rPr>
              <a:t>	</a:t>
            </a:r>
            <a:r>
              <a:rPr lang="fr-FR" sz="3600" dirty="0" smtClean="0">
                <a:solidFill>
                  <a:schemeClr val="tx1"/>
                </a:solidFill>
              </a:rPr>
              <a:t>Si au contraire on se situe dans une optique de contrôle, il apparaît comme </a:t>
            </a:r>
            <a:r>
              <a:rPr lang="fr-FR" sz="3600" dirty="0" smtClean="0">
                <a:solidFill>
                  <a:srgbClr val="FF0000"/>
                </a:solidFill>
              </a:rPr>
              <a:t>une norme </a:t>
            </a:r>
            <a:r>
              <a:rPr lang="fr-FR" sz="3600" dirty="0" smtClean="0">
                <a:solidFill>
                  <a:schemeClr val="tx1"/>
                </a:solidFill>
              </a:rPr>
              <a:t>à respecter. »   </a:t>
            </a:r>
            <a:r>
              <a:rPr lang="fr-FR" dirty="0" smtClean="0">
                <a:solidFill>
                  <a:schemeClr val="tx1"/>
                </a:solidFill>
              </a:rPr>
              <a:t>P. 77.</a:t>
            </a:r>
          </a:p>
          <a:p>
            <a:pPr algn="l"/>
            <a:endParaRPr lang="fr-FR"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out)">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r>
              <a:rPr lang="fr-FR" dirty="0" smtClean="0">
                <a:solidFill>
                  <a:schemeClr val="tx1"/>
                </a:solidFill>
              </a:rPr>
              <a:t>	</a:t>
            </a:r>
            <a:r>
              <a:rPr lang="fr-FR" sz="3600" dirty="0" smtClean="0">
                <a:solidFill>
                  <a:schemeClr val="tx1"/>
                </a:solidFill>
                <a:latin typeface="Algerian" pitchFamily="82" charset="0"/>
              </a:rPr>
              <a:t>«Informations pertinentes» </a:t>
            </a:r>
            <a:r>
              <a:rPr lang="fr-FR" sz="3400" dirty="0" smtClean="0">
                <a:solidFill>
                  <a:schemeClr val="tx1"/>
                </a:solidFill>
              </a:rPr>
              <a:t>signifie qu’elles doivent </a:t>
            </a:r>
            <a:r>
              <a:rPr lang="fr-FR" sz="3400" b="1" dirty="0" smtClean="0">
                <a:solidFill>
                  <a:srgbClr val="FF0000"/>
                </a:solidFill>
              </a:rPr>
              <a:t>être conformes à l’objectif de l’évaluateur s’est fixé pour l’évaluation</a:t>
            </a:r>
            <a:r>
              <a:rPr lang="fr-FR" sz="3400" b="1" dirty="0" smtClean="0">
                <a:solidFill>
                  <a:schemeClr val="tx1"/>
                </a:solidFill>
              </a:rPr>
              <a:t>:</a:t>
            </a:r>
            <a:r>
              <a:rPr lang="fr-FR" sz="3400" dirty="0" smtClean="0">
                <a:solidFill>
                  <a:schemeClr val="tx1"/>
                </a:solidFill>
              </a:rPr>
              <a:t> les informations qu’il recueille doivent lui permettre de vérifier ce qu’il veut vérifier (niveau de connaissance/ qualité de dialogue…)</a:t>
            </a:r>
          </a:p>
          <a:p>
            <a:pPr algn="just"/>
            <a:r>
              <a:rPr lang="fr-FR" sz="3400" dirty="0" smtClean="0">
                <a:solidFill>
                  <a:schemeClr val="tx1"/>
                </a:solidFill>
              </a:rPr>
              <a:t>	La pertinence des informations tient surtout au choix que l’on fait des informations à recueillir</a:t>
            </a:r>
            <a:r>
              <a:rPr lang="fr-FR" sz="2400" dirty="0" smtClean="0">
                <a:solidFill>
                  <a:schemeClr val="tx1"/>
                </a:solidFill>
              </a:rPr>
              <a:t>.</a:t>
            </a:r>
          </a:p>
          <a:p>
            <a:pPr algn="just"/>
            <a:r>
              <a:rPr lang="fr-FR" sz="3800" dirty="0" smtClean="0">
                <a:solidFill>
                  <a:schemeClr val="tx1"/>
                </a:solidFill>
              </a:rPr>
              <a:t>Un système d’évaluation doit être pertinent, il doit être </a:t>
            </a:r>
            <a:r>
              <a:rPr lang="fr-FR" sz="3800" b="1" dirty="0" smtClean="0">
                <a:solidFill>
                  <a:srgbClr val="FF0000"/>
                </a:solidFill>
              </a:rPr>
              <a:t>représentatif d’un profil à acquérir par l’élève, qui est lui-même le reflet des valeurs du système. </a:t>
            </a:r>
            <a:r>
              <a:rPr lang="fr-FR" sz="2400" dirty="0" smtClean="0">
                <a:solidFill>
                  <a:schemeClr val="tx1"/>
                </a:solidFill>
              </a:rPr>
              <a:t>(157)</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3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r>
              <a:rPr lang="fr-FR" dirty="0" smtClean="0">
                <a:solidFill>
                  <a:schemeClr val="tx1"/>
                </a:solidFill>
              </a:rPr>
              <a:t>	</a:t>
            </a:r>
            <a:r>
              <a:rPr lang="fr-FR" sz="3900" dirty="0" smtClean="0">
                <a:solidFill>
                  <a:schemeClr val="tx1"/>
                </a:solidFill>
                <a:latin typeface="Algerian" pitchFamily="82" charset="0"/>
              </a:rPr>
              <a:t>«Informations valides»</a:t>
            </a:r>
            <a:r>
              <a:rPr lang="ar-MA" sz="3900" dirty="0" smtClean="0">
                <a:solidFill>
                  <a:schemeClr val="tx1"/>
                </a:solidFill>
                <a:latin typeface="Algerian" pitchFamily="82" charset="0"/>
              </a:rPr>
              <a:t> </a:t>
            </a:r>
            <a:r>
              <a:rPr lang="fr-FR" sz="3600" dirty="0" smtClean="0">
                <a:solidFill>
                  <a:schemeClr val="tx1"/>
                </a:solidFill>
              </a:rPr>
              <a:t>signifie que les informations récoltées doivent correspondre aux informations recherchées.</a:t>
            </a:r>
            <a:r>
              <a:rPr lang="ar-MA" sz="3600" dirty="0" smtClean="0">
                <a:solidFill>
                  <a:schemeClr val="tx1"/>
                </a:solidFill>
              </a:rPr>
              <a:t> </a:t>
            </a:r>
            <a:r>
              <a:rPr lang="fr-FR" sz="3600" dirty="0" smtClean="0">
                <a:solidFill>
                  <a:schemeClr val="tx1"/>
                </a:solidFill>
              </a:rPr>
              <a:t>La validité des informations implique tout d’abord que la stratégie</a:t>
            </a:r>
            <a:r>
              <a:rPr lang="ar-MA" sz="3600" dirty="0" smtClean="0">
                <a:solidFill>
                  <a:schemeClr val="tx1"/>
                </a:solidFill>
              </a:rPr>
              <a:t> </a:t>
            </a:r>
            <a:r>
              <a:rPr lang="fr-FR" sz="3600" dirty="0" smtClean="0">
                <a:solidFill>
                  <a:schemeClr val="tx1"/>
                </a:solidFill>
              </a:rPr>
              <a:t>soit la bonne… </a:t>
            </a:r>
            <a:endParaRPr lang="fr-FR" sz="3600" b="1" dirty="0" smtClean="0">
              <a:solidFill>
                <a:srgbClr val="FF0000"/>
              </a:solidFill>
            </a:endParaRPr>
          </a:p>
          <a:p>
            <a:pPr algn="just"/>
            <a:r>
              <a:rPr lang="fr-FR" sz="3600" dirty="0" smtClean="0">
                <a:solidFill>
                  <a:schemeClr val="tx1"/>
                </a:solidFill>
              </a:rPr>
              <a:t>	La validité du système d’évaluation permet de relever l’information qu’on a décidé de relever, de distinguer l’essentiel de l’accessoire</a:t>
            </a:r>
            <a:r>
              <a:rPr lang="fr-FR" dirty="0" smtClean="0">
                <a:solidFill>
                  <a:schemeClr val="tx1"/>
                </a:solidFill>
              </a:rPr>
              <a:t>. </a:t>
            </a:r>
            <a:endParaRPr lang="ar-MA" dirty="0" smtClean="0">
              <a:solidFill>
                <a:schemeClr val="tx1"/>
              </a:solidFill>
            </a:endParaRPr>
          </a:p>
          <a:p>
            <a:pPr algn="just"/>
            <a:r>
              <a:rPr lang="ar-MA" b="1" dirty="0" smtClean="0">
                <a:solidFill>
                  <a:schemeClr val="tx1"/>
                </a:solidFill>
              </a:rPr>
              <a:t>	</a:t>
            </a:r>
            <a:r>
              <a:rPr lang="fr-FR" sz="3600" b="1" dirty="0" smtClean="0">
                <a:solidFill>
                  <a:srgbClr val="FF0000"/>
                </a:solidFill>
              </a:rPr>
              <a:t>Elle est liée au dispositif, et en particulier à la confection de l’épreuve, au choix des critères, à la correction des copies. </a:t>
            </a:r>
            <a:r>
              <a:rPr lang="fr-FR" dirty="0" smtClean="0">
                <a:solidFill>
                  <a:schemeClr val="tx1"/>
                </a:solidFill>
              </a:rPr>
              <a:t>(157) </a:t>
            </a:r>
            <a:endParaRPr lang="fr-FR" dirty="0">
              <a:solidFill>
                <a:schemeClr val="tx1"/>
              </a:solidFil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r>
              <a:rPr lang="fr-FR" b="1" dirty="0" smtClean="0">
                <a:solidFill>
                  <a:srgbClr val="FF0000"/>
                </a:solidFill>
              </a:rPr>
              <a:t>L’évaluation selon les situations complexes qui correspondent à la compétence que l’on veut installer.</a:t>
            </a:r>
          </a:p>
          <a:p>
            <a:pPr algn="just"/>
            <a:r>
              <a:rPr lang="fr-FR" dirty="0" smtClean="0">
                <a:solidFill>
                  <a:schemeClr val="tx1"/>
                </a:solidFill>
              </a:rPr>
              <a:t>	</a:t>
            </a:r>
            <a:r>
              <a:rPr lang="fr-FR" sz="3000" dirty="0" smtClean="0">
                <a:solidFill>
                  <a:schemeClr val="tx1"/>
                </a:solidFill>
              </a:rPr>
              <a:t>Elle rejoint de qu’en anglais on désigne par «</a:t>
            </a:r>
            <a:r>
              <a:rPr lang="fr-FR" sz="3000" dirty="0" err="1" smtClean="0">
                <a:solidFill>
                  <a:schemeClr val="tx1"/>
                </a:solidFill>
              </a:rPr>
              <a:t>task</a:t>
            </a:r>
            <a:r>
              <a:rPr lang="fr-FR" sz="3000" dirty="0" smtClean="0">
                <a:solidFill>
                  <a:schemeClr val="tx1"/>
                </a:solidFill>
              </a:rPr>
              <a:t> </a:t>
            </a:r>
            <a:r>
              <a:rPr lang="fr-FR" sz="3000" dirty="0" err="1" smtClean="0">
                <a:solidFill>
                  <a:schemeClr val="tx1"/>
                </a:solidFill>
              </a:rPr>
              <a:t>based</a:t>
            </a:r>
            <a:r>
              <a:rPr lang="fr-FR" sz="3000" dirty="0" smtClean="0">
                <a:solidFill>
                  <a:schemeClr val="tx1"/>
                </a:solidFill>
              </a:rPr>
              <a:t> </a:t>
            </a:r>
            <a:r>
              <a:rPr lang="fr-FR" sz="3000" dirty="0" err="1" smtClean="0">
                <a:solidFill>
                  <a:schemeClr val="tx1"/>
                </a:solidFill>
              </a:rPr>
              <a:t>assessment</a:t>
            </a:r>
            <a:r>
              <a:rPr lang="fr-FR" sz="3000" dirty="0" smtClean="0">
                <a:solidFill>
                  <a:schemeClr val="tx1"/>
                </a:solidFill>
              </a:rPr>
              <a:t>» (évaluation basée sur la tâche), voire celle d’ «</a:t>
            </a:r>
            <a:r>
              <a:rPr lang="fr-FR" sz="3000" dirty="0" err="1" smtClean="0">
                <a:solidFill>
                  <a:schemeClr val="tx1"/>
                </a:solidFill>
              </a:rPr>
              <a:t>authentic</a:t>
            </a:r>
            <a:r>
              <a:rPr lang="fr-FR" sz="3000" dirty="0" smtClean="0">
                <a:solidFill>
                  <a:schemeClr val="tx1"/>
                </a:solidFill>
              </a:rPr>
              <a:t> </a:t>
            </a:r>
            <a:r>
              <a:rPr lang="fr-FR" sz="3000" dirty="0" err="1" smtClean="0">
                <a:solidFill>
                  <a:schemeClr val="tx1"/>
                </a:solidFill>
              </a:rPr>
              <a:t>assessment</a:t>
            </a:r>
            <a:r>
              <a:rPr lang="fr-FR" sz="3000" dirty="0" smtClean="0">
                <a:solidFill>
                  <a:schemeClr val="tx1"/>
                </a:solidFill>
              </a:rPr>
              <a:t>» (évaluation authentique)</a:t>
            </a:r>
          </a:p>
          <a:p>
            <a:pPr algn="just">
              <a:buFont typeface="Wingdings" pitchFamily="2" charset="2"/>
              <a:buChar char="Ø"/>
            </a:pPr>
            <a:r>
              <a:rPr lang="fr-FR" sz="3500" dirty="0" smtClean="0">
                <a:solidFill>
                  <a:schemeClr val="tx1"/>
                </a:solidFill>
              </a:rPr>
              <a:t>Elle est </a:t>
            </a:r>
            <a:r>
              <a:rPr lang="fr-FR" sz="3500" b="1" i="1" u="sng" dirty="0" smtClean="0">
                <a:solidFill>
                  <a:schemeClr val="tx1"/>
                </a:solidFill>
              </a:rPr>
              <a:t>pertinente</a:t>
            </a:r>
            <a:r>
              <a:rPr lang="fr-FR" sz="3500" dirty="0" smtClean="0">
                <a:solidFill>
                  <a:schemeClr val="tx1"/>
                </a:solidFill>
              </a:rPr>
              <a:t>, elle repose sur des compétence possédant un caractère « macro »… </a:t>
            </a:r>
          </a:p>
          <a:p>
            <a:pPr algn="just">
              <a:buFont typeface="Wingdings" pitchFamily="2" charset="2"/>
              <a:buChar char="Ø"/>
            </a:pPr>
            <a:r>
              <a:rPr lang="fr-FR" sz="3500" dirty="0" smtClean="0">
                <a:solidFill>
                  <a:schemeClr val="tx1"/>
                </a:solidFill>
              </a:rPr>
              <a:t>Elle set </a:t>
            </a:r>
            <a:r>
              <a:rPr lang="fr-FR" sz="3500" b="1" i="1" u="sng" dirty="0" smtClean="0">
                <a:solidFill>
                  <a:schemeClr val="tx1"/>
                </a:solidFill>
              </a:rPr>
              <a:t>valide</a:t>
            </a:r>
            <a:r>
              <a:rPr lang="fr-FR" sz="3500" dirty="0" smtClean="0">
                <a:solidFill>
                  <a:schemeClr val="tx1"/>
                </a:solidFill>
              </a:rPr>
              <a:t>.., elle amène à déterminer si un élève est compétent ou s’il n’est pas compétent, et garantit qu’un élève qui réussit possède les </a:t>
            </a:r>
            <a:r>
              <a:rPr lang="fr-FR" sz="3500" dirty="0" err="1" smtClean="0">
                <a:solidFill>
                  <a:schemeClr val="tx1"/>
                </a:solidFill>
              </a:rPr>
              <a:t>prérequis</a:t>
            </a:r>
            <a:r>
              <a:rPr lang="fr-FR" sz="3500" dirty="0" smtClean="0">
                <a:solidFill>
                  <a:schemeClr val="tx1"/>
                </a:solidFill>
              </a:rPr>
              <a:t> pour aborder le cycle d’études suivant..</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7"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20" dur="50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21" dur="50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7" presetClass="entr" presetSubtype="8"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3000" fill="hold"/>
                                        <p:tgtEl>
                                          <p:spTgt spid="3">
                                            <p:txEl>
                                              <p:pRg st="3" end="3"/>
                                            </p:txEl>
                                          </p:spTgt>
                                        </p:tgtEl>
                                        <p:attrNameLst>
                                          <p:attrName>ppt_x</p:attrName>
                                        </p:attrNameLst>
                                      </p:cBhvr>
                                      <p:tavLst>
                                        <p:tav tm="0">
                                          <p:val>
                                            <p:strVal val="#ppt_x-#ppt_w/2"/>
                                          </p:val>
                                        </p:tav>
                                        <p:tav tm="100000">
                                          <p:val>
                                            <p:strVal val="#ppt_x"/>
                                          </p:val>
                                        </p:tav>
                                      </p:tavLst>
                                    </p:anim>
                                    <p:anim calcmode="lin" valueType="num">
                                      <p:cBhvr>
                                        <p:cTn id="27" dur="30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28" dur="3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3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lstStyle/>
          <a:p>
            <a:pPr algn="just"/>
            <a:r>
              <a:rPr lang="fr-FR" dirty="0" smtClean="0">
                <a:solidFill>
                  <a:schemeClr val="tx1"/>
                </a:solidFill>
              </a:rPr>
              <a:t>	</a:t>
            </a:r>
            <a:endParaRPr lang="fr-FR"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algn="just"/>
            <a:r>
              <a:rPr lang="fr-FR" sz="3900" dirty="0" smtClean="0">
                <a:solidFill>
                  <a:schemeClr val="tx1"/>
                </a:solidFill>
              </a:rPr>
              <a:t>	«La formation d’un professeur doit toucher au moins trois domaines : </a:t>
            </a:r>
            <a:endParaRPr lang="ar-MA" sz="3900" dirty="0" smtClean="0">
              <a:solidFill>
                <a:schemeClr val="tx1"/>
              </a:solidFill>
            </a:endParaRPr>
          </a:p>
          <a:p>
            <a:pPr algn="l">
              <a:buFont typeface="Wingdings" pitchFamily="2" charset="2"/>
              <a:buChar char="Ø"/>
            </a:pPr>
            <a:r>
              <a:rPr lang="fr-FR" sz="3900" dirty="0" smtClean="0">
                <a:solidFill>
                  <a:srgbClr val="FF0000"/>
                </a:solidFill>
              </a:rPr>
              <a:t>Sa discipline, </a:t>
            </a:r>
            <a:endParaRPr lang="ar-MA" sz="3900" dirty="0" smtClean="0">
              <a:solidFill>
                <a:srgbClr val="FF0000"/>
              </a:solidFill>
            </a:endParaRPr>
          </a:p>
          <a:p>
            <a:pPr algn="just">
              <a:buFont typeface="Wingdings" pitchFamily="2" charset="2"/>
              <a:buChar char="Ø"/>
            </a:pPr>
            <a:r>
              <a:rPr lang="fr-FR" sz="3900" dirty="0" smtClean="0">
                <a:solidFill>
                  <a:srgbClr val="FF0000"/>
                </a:solidFill>
              </a:rPr>
              <a:t> Les</a:t>
            </a:r>
            <a:r>
              <a:rPr lang="ar-MA" sz="3900" dirty="0" smtClean="0">
                <a:solidFill>
                  <a:srgbClr val="FF0000"/>
                </a:solidFill>
              </a:rPr>
              <a:t> </a:t>
            </a:r>
            <a:r>
              <a:rPr lang="fr-FR" sz="3900" dirty="0" smtClean="0">
                <a:solidFill>
                  <a:srgbClr val="FF0000"/>
                </a:solidFill>
              </a:rPr>
              <a:t>processus d’apprentissage dans un environne</a:t>
            </a:r>
            <a:r>
              <a:rPr lang="ar-MA" sz="3900" dirty="0" smtClean="0">
                <a:solidFill>
                  <a:srgbClr val="FF0000"/>
                </a:solidFill>
              </a:rPr>
              <a:t>- </a:t>
            </a:r>
            <a:r>
              <a:rPr lang="fr-FR" sz="3900" dirty="0" smtClean="0">
                <a:solidFill>
                  <a:srgbClr val="FF0000"/>
                </a:solidFill>
              </a:rPr>
              <a:t>ment donné,</a:t>
            </a:r>
            <a:endParaRPr lang="ar-MA" sz="3900" dirty="0" smtClean="0">
              <a:solidFill>
                <a:srgbClr val="FF0000"/>
              </a:solidFill>
            </a:endParaRPr>
          </a:p>
          <a:p>
            <a:pPr algn="just">
              <a:buFont typeface="Wingdings" pitchFamily="2" charset="2"/>
              <a:buChar char="Ø"/>
            </a:pPr>
            <a:r>
              <a:rPr lang="fr-FR" sz="3900" dirty="0" smtClean="0">
                <a:solidFill>
                  <a:srgbClr val="FF0000"/>
                </a:solidFill>
              </a:rPr>
              <a:t> </a:t>
            </a:r>
            <a:r>
              <a:rPr lang="fr-FR" sz="5400" dirty="0" smtClean="0">
                <a:solidFill>
                  <a:srgbClr val="FF0000"/>
                </a:solidFill>
              </a:rPr>
              <a:t>Des outils d’analyse pour pouvoir </a:t>
            </a:r>
            <a:r>
              <a:rPr lang="fr-FR" sz="5400" dirty="0" smtClean="0">
                <a:solidFill>
                  <a:srgbClr val="7030A0"/>
                </a:solidFill>
              </a:rPr>
              <a:t>évaluer l’utilité d’un enseignement </a:t>
            </a:r>
            <a:r>
              <a:rPr lang="fr-FR" sz="5400" dirty="0" smtClean="0">
                <a:solidFill>
                  <a:srgbClr val="FF0000"/>
                </a:solidFill>
              </a:rPr>
              <a:t>dans une société donnée. » </a:t>
            </a:r>
            <a:r>
              <a:rPr lang="fr-FR" sz="2400" dirty="0" smtClean="0">
                <a:solidFill>
                  <a:schemeClr val="tx1"/>
                </a:solidFill>
              </a:rPr>
              <a:t>p. 159, 160 </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70" decel="100000"/>
                                        <p:tgtEl>
                                          <p:spTgt spid="3">
                                            <p:txEl>
                                              <p:pRg st="0" end="0"/>
                                            </p:txEl>
                                          </p:spTgt>
                                        </p:tgtEl>
                                      </p:cBhvr>
                                    </p:animEffect>
                                    <p:animScale>
                                      <p:cBhvr>
                                        <p:cTn id="8" dur="770" decel="100000"/>
                                        <p:tgtEl>
                                          <p:spTgt spid="3">
                                            <p:txEl>
                                              <p:pRg st="0" end="0"/>
                                            </p:txEl>
                                          </p:spTgt>
                                        </p:tgtEl>
                                      </p:cBhvr>
                                      <p:from x="10000" y="10000"/>
                                      <p:to x="200000" y="450000"/>
                                    </p:animScale>
                                    <p:animScale>
                                      <p:cBhvr>
                                        <p:cTn id="9" dur="1230" accel="100000" fill="hold">
                                          <p:stCondLst>
                                            <p:cond delay="770"/>
                                          </p:stCondLst>
                                        </p:cTn>
                                        <p:tgtEl>
                                          <p:spTgt spid="3">
                                            <p:txEl>
                                              <p:pRg st="0" end="0"/>
                                            </p:txEl>
                                          </p:spTgt>
                                        </p:tgtEl>
                                      </p:cBhvr>
                                      <p:from x="200000" y="450000"/>
                                      <p:to x="100000" y="100000"/>
                                    </p:animScale>
                                    <p:set>
                                      <p:cBhvr>
                                        <p:cTn id="10" dur="770" fill="hold"/>
                                        <p:tgtEl>
                                          <p:spTgt spid="3">
                                            <p:txEl>
                                              <p:pRg st="0" end="0"/>
                                            </p:txEl>
                                          </p:spTgt>
                                        </p:tgtEl>
                                        <p:attrNameLst>
                                          <p:attrName>ppt_x</p:attrName>
                                        </p:attrNameLst>
                                      </p:cBhvr>
                                      <p:to>
                                        <p:strVal val="(0.5)"/>
                                      </p:to>
                                    </p:set>
                                    <p:anim from="(0.5)" to="(#ppt_x)" calcmode="lin" valueType="num">
                                      <p:cBhvr>
                                        <p:cTn id="11" dur="1230" accel="100000" fill="hold">
                                          <p:stCondLst>
                                            <p:cond delay="770"/>
                                          </p:stCondLst>
                                        </p:cTn>
                                        <p:tgtEl>
                                          <p:spTgt spid="3">
                                            <p:txEl>
                                              <p:pRg st="0" end="0"/>
                                            </p:txEl>
                                          </p:spTgt>
                                        </p:tgtEl>
                                        <p:attrNameLst>
                                          <p:attrName>ppt_x</p:attrName>
                                        </p:attrNameLst>
                                      </p:cBhvr>
                                    </p:anim>
                                    <p:set>
                                      <p:cBhvr>
                                        <p:cTn id="12" dur="770" fill="hold"/>
                                        <p:tgtEl>
                                          <p:spTgt spid="3">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8" presetClass="entr" presetSubtype="0" accel="5000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5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0" dur="5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1" dur="5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diamond(in)">
                                      <p:cBhvr>
                                        <p:cTn id="26" dur="2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770" decel="100000"/>
                                        <p:tgtEl>
                                          <p:spTgt spid="3">
                                            <p:txEl>
                                              <p:pRg st="3" end="3"/>
                                            </p:txEl>
                                          </p:spTgt>
                                        </p:tgtEl>
                                      </p:cBhvr>
                                    </p:animEffect>
                                    <p:animScale>
                                      <p:cBhvr>
                                        <p:cTn id="32" dur="770" decel="100000"/>
                                        <p:tgtEl>
                                          <p:spTgt spid="3">
                                            <p:txEl>
                                              <p:pRg st="3" end="3"/>
                                            </p:txEl>
                                          </p:spTgt>
                                        </p:tgtEl>
                                      </p:cBhvr>
                                      <p:from x="10000" y="10000"/>
                                      <p:to x="200000" y="450000"/>
                                    </p:animScale>
                                    <p:animScale>
                                      <p:cBhvr>
                                        <p:cTn id="33" dur="1230" accel="100000" fill="hold">
                                          <p:stCondLst>
                                            <p:cond delay="770"/>
                                          </p:stCondLst>
                                        </p:cTn>
                                        <p:tgtEl>
                                          <p:spTgt spid="3">
                                            <p:txEl>
                                              <p:pRg st="3" end="3"/>
                                            </p:txEl>
                                          </p:spTgt>
                                        </p:tgtEl>
                                      </p:cBhvr>
                                      <p:from x="200000" y="450000"/>
                                      <p:to x="100000" y="100000"/>
                                    </p:animScale>
                                    <p:set>
                                      <p:cBhvr>
                                        <p:cTn id="34" dur="770" fill="hold"/>
                                        <p:tgtEl>
                                          <p:spTgt spid="3">
                                            <p:txEl>
                                              <p:pRg st="3" end="3"/>
                                            </p:txEl>
                                          </p:spTgt>
                                        </p:tgtEl>
                                        <p:attrNameLst>
                                          <p:attrName>ppt_x</p:attrName>
                                        </p:attrNameLst>
                                      </p:cBhvr>
                                      <p:to>
                                        <p:strVal val="(0.5)"/>
                                      </p:to>
                                    </p:set>
                                    <p:anim from="(0.5)" to="(#ppt_x)" calcmode="lin" valueType="num">
                                      <p:cBhvr>
                                        <p:cTn id="35" dur="1230" accel="100000" fill="hold">
                                          <p:stCondLst>
                                            <p:cond delay="770"/>
                                          </p:stCondLst>
                                        </p:cTn>
                                        <p:tgtEl>
                                          <p:spTgt spid="3">
                                            <p:txEl>
                                              <p:pRg st="3" end="3"/>
                                            </p:txEl>
                                          </p:spTgt>
                                        </p:tgtEl>
                                        <p:attrNameLst>
                                          <p:attrName>ppt_x</p:attrName>
                                        </p:attrNameLst>
                                      </p:cBhvr>
                                    </p:anim>
                                    <p:set>
                                      <p:cBhvr>
                                        <p:cTn id="36" dur="770" fill="hold"/>
                                        <p:tgtEl>
                                          <p:spTgt spid="3">
                                            <p:txEl>
                                              <p:pRg st="3" end="3"/>
                                            </p:txEl>
                                          </p:spTgt>
                                        </p:tgtEl>
                                        <p:attrNameLst>
                                          <p:attrName>ppt_y</p:attrName>
                                        </p:attrNameLst>
                                      </p:cBhvr>
                                      <p:to>
                                        <p:strVal val="(#ppt_y+0.4)"/>
                                      </p:to>
                                    </p:set>
                                    <p:anim from="(#ppt_y+0.4)" to="(#ppt_y)" calcmode="lin" valueType="num">
                                      <p:cBhvr>
                                        <p:cTn id="37" dur="1230" accel="100000" fill="hold">
                                          <p:stCondLst>
                                            <p:cond delay="770"/>
                                          </p:stCondLst>
                                        </p:cTn>
                                        <p:tgtEl>
                                          <p:spTgt spid="3">
                                            <p:txEl>
                                              <p:pRg st="3" end="3"/>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rmAutofit/>
          </a:bodyPr>
          <a:lstStyle/>
          <a:p>
            <a:pPr rtl="1"/>
            <a:r>
              <a:rPr lang="ar-MA" sz="10000" b="1" dirty="0" smtClean="0">
                <a:solidFill>
                  <a:srgbClr val="7030A0"/>
                </a:solidFill>
                <a:effectLst>
                  <a:outerShdw blurRad="38100" dist="38100" dir="2700000" algn="tl">
                    <a:srgbClr val="000000">
                      <a:alpha val="43137"/>
                    </a:srgbClr>
                  </a:outerShdw>
                </a:effectLst>
              </a:rPr>
              <a:t>”ما الفائدة من التعلم إذا كانت المعرفة لا تُجدي نفعا؟</a:t>
            </a:r>
          </a:p>
          <a:p>
            <a:pPr rtl="1"/>
            <a:r>
              <a:rPr lang="ar-MA" sz="4000" dirty="0" smtClean="0">
                <a:solidFill>
                  <a:schemeClr val="tx1"/>
                </a:solidFill>
              </a:rPr>
              <a:t>فيليب </a:t>
            </a:r>
            <a:r>
              <a:rPr lang="ar-MA" sz="4000" dirty="0" err="1" smtClean="0">
                <a:solidFill>
                  <a:schemeClr val="tx1"/>
                </a:solidFill>
              </a:rPr>
              <a:t>بيرنو</a:t>
            </a:r>
            <a:endParaRPr lang="fr-FR" sz="4000" dirty="0" smtClean="0">
              <a:solidFill>
                <a:schemeClr val="tx1"/>
              </a:solidFill>
            </a:endParaRPr>
          </a:p>
          <a:p>
            <a:pPr rtl="1"/>
            <a:r>
              <a:rPr lang="fr-FR" sz="4000" dirty="0" smtClean="0">
                <a:solidFill>
                  <a:schemeClr val="tx1"/>
                </a:solidFill>
              </a:rPr>
              <a:t>« Pratique réflexive »</a:t>
            </a:r>
            <a:endParaRPr lang="fr-FR" sz="4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right)">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0"/>
            <a:ext cx="9144000" cy="6858000"/>
          </a:xfrm>
          <a:blipFill>
            <a:blip r:embed="rId2"/>
            <a:stretch>
              <a:fillRect/>
            </a:stretch>
          </a:blipFill>
        </p:spPr>
        <p:txBody>
          <a:bodyPr>
            <a:noAutofit/>
          </a:bodyPr>
          <a:lstStyle/>
          <a:p>
            <a:pPr algn="just">
              <a:buFont typeface="Wingdings" pitchFamily="2" charset="2"/>
              <a:buChar char="§"/>
            </a:pPr>
            <a:r>
              <a:rPr lang="fr-FR" sz="3800" b="1" dirty="0" smtClean="0">
                <a:solidFill>
                  <a:srgbClr val="FF0000"/>
                </a:solidFill>
              </a:rPr>
              <a:t>La </a:t>
            </a:r>
            <a:r>
              <a:rPr lang="fr-FR" sz="3800" b="1" dirty="0" smtClean="0">
                <a:solidFill>
                  <a:srgbClr val="FF0000"/>
                </a:solidFill>
              </a:rPr>
              <a:t>mesure: </a:t>
            </a:r>
            <a:r>
              <a:rPr lang="fr-FR" sz="3800" dirty="0" smtClean="0">
                <a:solidFill>
                  <a:schemeClr val="tx1"/>
                </a:solidFill>
              </a:rPr>
              <a:t>un processus par lequel on attribue des nombres à des choses (objet, évènement) selon des </a:t>
            </a:r>
            <a:r>
              <a:rPr lang="fr-FR" sz="3800" dirty="0" smtClean="0">
                <a:solidFill>
                  <a:srgbClr val="7030A0"/>
                </a:solidFill>
              </a:rPr>
              <a:t>règles déterminées</a:t>
            </a:r>
            <a:r>
              <a:rPr lang="fr-FR" sz="3800" dirty="0" smtClean="0">
                <a:solidFill>
                  <a:schemeClr val="tx1"/>
                </a:solidFill>
              </a:rPr>
              <a:t>.</a:t>
            </a:r>
          </a:p>
          <a:p>
            <a:pPr algn="just">
              <a:buFont typeface="Wingdings" pitchFamily="2" charset="2"/>
              <a:buChar char="§"/>
            </a:pPr>
            <a:r>
              <a:rPr lang="fr-FR" sz="3800" b="1" dirty="0" smtClean="0">
                <a:solidFill>
                  <a:srgbClr val="FF0000"/>
                </a:solidFill>
              </a:rPr>
              <a:t>La notation:</a:t>
            </a:r>
            <a:r>
              <a:rPr lang="fr-FR" sz="3800" dirty="0" smtClean="0">
                <a:solidFill>
                  <a:schemeClr val="tx1"/>
                </a:solidFill>
              </a:rPr>
              <a:t> une mesure particulière, dans laquelle on attribue un nombre, ou appréciation verbale, ou  (a/b..) à une </a:t>
            </a:r>
            <a:r>
              <a:rPr lang="fr-FR" sz="3800" dirty="0" smtClean="0">
                <a:solidFill>
                  <a:schemeClr val="tx1"/>
                </a:solidFill>
              </a:rPr>
              <a:t>performance (sans prendre en considération les critères et les indicateurs) </a:t>
            </a:r>
            <a:endParaRPr lang="fr-FR" sz="3800" dirty="0" smtClean="0">
              <a:solidFill>
                <a:schemeClr val="tx1"/>
              </a:solidFill>
            </a:endParaRPr>
          </a:p>
          <a:p>
            <a:pPr algn="just">
              <a:buFont typeface="Wingdings" pitchFamily="2" charset="2"/>
              <a:buChar char="§"/>
            </a:pPr>
            <a:r>
              <a:rPr lang="fr-FR" sz="3800" b="1" dirty="0" smtClean="0">
                <a:solidFill>
                  <a:srgbClr val="FF0000"/>
                </a:solidFill>
              </a:rPr>
              <a:t>Le contrôle: </a:t>
            </a:r>
            <a:r>
              <a:rPr lang="fr-FR" sz="3800" dirty="0" smtClean="0">
                <a:solidFill>
                  <a:schemeClr val="tx1"/>
                </a:solidFill>
              </a:rPr>
              <a:t>une démarche visant à vérifier l’écart entre une situation donnée et une norme, ou entre l’état donnée et attendu.</a:t>
            </a: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arn(inHorizontal)">
                                      <p:cBhvr>
                                        <p:cTn id="13" dur="5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7" presetClass="entr" presetSubtype="8"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0" fill="hold"/>
                                        <p:tgtEl>
                                          <p:spTgt spid="3">
                                            <p:txEl>
                                              <p:pRg st="2" end="2"/>
                                            </p:txEl>
                                          </p:spTgt>
                                        </p:tgtEl>
                                        <p:attrNameLst>
                                          <p:attrName>ppt_x</p:attrName>
                                        </p:attrNameLst>
                                      </p:cBhvr>
                                      <p:tavLst>
                                        <p:tav tm="0">
                                          <p:val>
                                            <p:strVal val="#ppt_x-#ppt_w/2"/>
                                          </p:val>
                                        </p:tav>
                                        <p:tav tm="100000">
                                          <p:val>
                                            <p:strVal val="#ppt_x"/>
                                          </p:val>
                                        </p:tav>
                                      </p:tavLst>
                                    </p:anim>
                                    <p:anim calcmode="lin" valueType="num">
                                      <p:cBhvr>
                                        <p:cTn id="19" dur="50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0" dur="5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5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0"/>
            <a:ext cx="9144000" cy="785794"/>
          </a:xfrm>
          <a:solidFill>
            <a:schemeClr val="accent3">
              <a:lumMod val="40000"/>
              <a:lumOff val="60000"/>
            </a:schemeClr>
          </a:solidFill>
        </p:spPr>
        <p:txBody>
          <a:bodyPr>
            <a:noAutofit/>
          </a:bodyPr>
          <a:lstStyle/>
          <a:p>
            <a:r>
              <a:rPr lang="fr-FR" sz="4800" dirty="0" smtClean="0"/>
              <a:t>L’évaluation ≠ Le contrôle:</a:t>
            </a:r>
            <a:endParaRPr lang="fr-FR" sz="4800" dirty="0"/>
          </a:p>
        </p:txBody>
      </p:sp>
      <p:sp>
        <p:nvSpPr>
          <p:cNvPr id="3" name="Sous-titre 2"/>
          <p:cNvSpPr>
            <a:spLocks noGrp="1"/>
          </p:cNvSpPr>
          <p:nvPr>
            <p:ph type="subTitle" idx="1"/>
          </p:nvPr>
        </p:nvSpPr>
        <p:spPr>
          <a:xfrm>
            <a:off x="0" y="785794"/>
            <a:ext cx="9144000" cy="6072206"/>
          </a:xfrm>
          <a:blipFill>
            <a:blip r:embed="rId2"/>
            <a:stretch>
              <a:fillRect/>
            </a:stretch>
          </a:blipFill>
        </p:spPr>
        <p:txBody>
          <a:bodyPr>
            <a:normAutofit fontScale="85000" lnSpcReduction="10000"/>
          </a:bodyPr>
          <a:lstStyle/>
          <a:p>
            <a:pPr algn="just"/>
            <a:r>
              <a:rPr lang="fr-FR" sz="4100" dirty="0" smtClean="0">
                <a:solidFill>
                  <a:schemeClr val="tx1"/>
                </a:solidFill>
              </a:rPr>
              <a:t>	Au contraire du contrôle  qui apparaît comme inévitable en particulier au niveau </a:t>
            </a:r>
            <a:r>
              <a:rPr lang="fr-FR" sz="4100" dirty="0" err="1" smtClean="0">
                <a:solidFill>
                  <a:schemeClr val="tx1"/>
                </a:solidFill>
              </a:rPr>
              <a:t>macrosocial</a:t>
            </a:r>
            <a:r>
              <a:rPr lang="fr-FR" sz="4100" dirty="0" smtClean="0">
                <a:solidFill>
                  <a:schemeClr val="tx1"/>
                </a:solidFill>
              </a:rPr>
              <a:t> dans des systèmes conditionnés par la mobilité des qualifications et les diplômes.</a:t>
            </a:r>
          </a:p>
          <a:p>
            <a:pPr algn="just"/>
            <a:r>
              <a:rPr lang="fr-FR" sz="4500" dirty="0" smtClean="0">
                <a:solidFill>
                  <a:srgbClr val="FF0000"/>
                </a:solidFill>
              </a:rPr>
              <a:t>	</a:t>
            </a:r>
            <a:r>
              <a:rPr lang="fr-FR" sz="4700" b="1" dirty="0" smtClean="0">
                <a:solidFill>
                  <a:srgbClr val="7030A0"/>
                </a:solidFill>
              </a:rPr>
              <a:t>l’évaluation, comme un processus constructif</a:t>
            </a:r>
            <a:r>
              <a:rPr lang="fr-FR" sz="4700" dirty="0" smtClean="0">
                <a:solidFill>
                  <a:srgbClr val="FF0000"/>
                </a:solidFill>
              </a:rPr>
              <a:t>, permet notamment d’éviter d’entrer dans un phénomène bureaucratique, perverti par un contrôle abusif, menant à terme au désinvestissement des acteurs et/ ou </a:t>
            </a:r>
            <a:r>
              <a:rPr lang="fr-FR" sz="4700" dirty="0" smtClean="0">
                <a:solidFill>
                  <a:srgbClr val="7030A0"/>
                </a:solidFill>
              </a:rPr>
              <a:t>à la technicisation de l’acte éducatif</a:t>
            </a:r>
            <a:r>
              <a:rPr lang="fr-FR" sz="4500" dirty="0" smtClean="0">
                <a:solidFill>
                  <a:srgbClr val="7030A0"/>
                </a:solidFill>
              </a:rPr>
              <a:t>. </a:t>
            </a:r>
            <a:endParaRPr lang="fr-FR" dirty="0" smtClean="0">
              <a:solidFill>
                <a:srgbClr val="7030A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0" y="785794"/>
            <a:ext cx="9144000" cy="6072206"/>
          </a:xfrm>
          <a:blipFill>
            <a:blip r:embed="rId2"/>
            <a:stretch>
              <a:fillRect/>
            </a:stretch>
          </a:blipFill>
        </p:spPr>
        <p:txBody>
          <a:bodyPr>
            <a:normAutofit/>
          </a:bodyPr>
          <a:lstStyle/>
          <a:p>
            <a:pPr algn="just"/>
            <a:r>
              <a:rPr lang="fr-FR" sz="4000" b="1" dirty="0" smtClean="0">
                <a:solidFill>
                  <a:schemeClr val="tx1"/>
                </a:solidFill>
              </a:rPr>
              <a:t>	La fonction principale de l’évaluation est </a:t>
            </a:r>
            <a:r>
              <a:rPr lang="fr-FR" sz="4000" b="1" dirty="0" smtClean="0">
                <a:solidFill>
                  <a:srgbClr val="7030A0"/>
                </a:solidFill>
              </a:rPr>
              <a:t>amener à comprendre ce qui mobilise et ce qui freine les acteurs, éclairer sur les finalités et sur les processus, expliquer les dysfonctionnements</a:t>
            </a:r>
            <a:r>
              <a:rPr lang="fr-FR" sz="4000" b="1" dirty="0" smtClean="0">
                <a:solidFill>
                  <a:schemeClr val="tx1"/>
                </a:solidFill>
              </a:rPr>
              <a:t>. </a:t>
            </a:r>
          </a:p>
          <a:p>
            <a:pPr algn="just"/>
            <a:r>
              <a:rPr lang="fr-FR" b="1" dirty="0" smtClean="0">
                <a:solidFill>
                  <a:schemeClr val="tx1"/>
                </a:solidFill>
              </a:rPr>
              <a:t>	</a:t>
            </a:r>
            <a:r>
              <a:rPr lang="fr-FR" sz="4000" dirty="0" smtClean="0">
                <a:solidFill>
                  <a:schemeClr val="tx1"/>
                </a:solidFill>
              </a:rPr>
              <a:t>Toutefois, dans les faits, </a:t>
            </a:r>
            <a:r>
              <a:rPr lang="fr-FR" sz="4000" dirty="0" smtClean="0">
                <a:solidFill>
                  <a:srgbClr val="FF0000"/>
                </a:solidFill>
              </a:rPr>
              <a:t>cette fonction de production de sens est souvent atténuée, voire contrariée, par une autre fonction</a:t>
            </a:r>
            <a:r>
              <a:rPr lang="fr-FR" sz="4000" dirty="0" smtClean="0">
                <a:solidFill>
                  <a:schemeClr val="tx1"/>
                </a:solidFill>
              </a:rPr>
              <a:t> </a:t>
            </a:r>
            <a:r>
              <a:rPr lang="fr-FR" sz="4000" dirty="0" smtClean="0">
                <a:solidFill>
                  <a:srgbClr val="FF0000"/>
                </a:solidFill>
              </a:rPr>
              <a:t>: celle de contrôle. </a:t>
            </a:r>
          </a:p>
        </p:txBody>
      </p:sp>
      <p:sp>
        <p:nvSpPr>
          <p:cNvPr id="4" name="ZoneTexte 3"/>
          <p:cNvSpPr txBox="1"/>
          <p:nvPr/>
        </p:nvSpPr>
        <p:spPr>
          <a:xfrm>
            <a:off x="0" y="1"/>
            <a:ext cx="9144000" cy="769441"/>
          </a:xfrm>
          <a:prstGeom prst="rect">
            <a:avLst/>
          </a:prstGeom>
          <a:solidFill>
            <a:schemeClr val="accent3">
              <a:lumMod val="40000"/>
              <a:lumOff val="60000"/>
            </a:schemeClr>
          </a:solidFill>
        </p:spPr>
        <p:txBody>
          <a:bodyPr wrap="square" rtlCol="0">
            <a:spAutoFit/>
          </a:bodyPr>
          <a:lstStyle/>
          <a:p>
            <a:r>
              <a:rPr lang="fr-FR" sz="4200" b="1" dirty="0" smtClean="0"/>
              <a:t>L’évaluation </a:t>
            </a:r>
            <a:r>
              <a:rPr lang="fr-FR" sz="4000" dirty="0" smtClean="0"/>
              <a:t>       </a:t>
            </a:r>
            <a:r>
              <a:rPr lang="fr-FR" sz="4200" b="1" dirty="0" smtClean="0">
                <a:solidFill>
                  <a:srgbClr val="FF0000"/>
                </a:solidFill>
              </a:rPr>
              <a:t>une production de sens</a:t>
            </a:r>
            <a:r>
              <a:rPr lang="fr-FR" sz="4400" dirty="0" smtClean="0"/>
              <a:t> </a:t>
            </a:r>
            <a:endParaRPr lang="fr-FR" sz="4400" dirty="0"/>
          </a:p>
        </p:txBody>
      </p:sp>
      <p:sp>
        <p:nvSpPr>
          <p:cNvPr id="5" name="Flèche droite 4"/>
          <p:cNvSpPr/>
          <p:nvPr/>
        </p:nvSpPr>
        <p:spPr>
          <a:xfrm>
            <a:off x="2786050" y="285729"/>
            <a:ext cx="642943"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Horizontal)">
                                      <p:cBhvr>
                                        <p:cTn id="12" dur="5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9" presetClass="entr" presetSubtype="0" decel="10000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p:cTn id="1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20" dur="500"/>
                                        <p:tgtEl>
                                          <p:spTgt spid="4">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amond(in)">
                                      <p:cBhvr>
                                        <p:cTn id="2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472</TotalTime>
  <Words>1026</Words>
  <PresentationFormat>Affichage à l'écran (4:3)</PresentationFormat>
  <Paragraphs>190</Paragraphs>
  <Slides>48</Slides>
  <Notes>3</Notes>
  <HiddenSlides>0</HiddenSlides>
  <MMClips>0</MMClips>
  <ScaleCrop>false</ScaleCrop>
  <HeadingPairs>
    <vt:vector size="4" baseType="variant">
      <vt:variant>
        <vt:lpstr>Thème</vt:lpstr>
      </vt:variant>
      <vt:variant>
        <vt:i4>1</vt:i4>
      </vt:variant>
      <vt:variant>
        <vt:lpstr>Titres des diapositives</vt:lpstr>
      </vt:variant>
      <vt:variant>
        <vt:i4>48</vt:i4>
      </vt:variant>
    </vt:vector>
  </HeadingPairs>
  <TitlesOfParts>
    <vt:vector size="49" baseType="lpstr">
      <vt:lpstr>Thème Office</vt:lpstr>
      <vt:lpstr>التقويم  في إطار مقاربة التدريس بالكفايات</vt:lpstr>
      <vt:lpstr>Diapositive 2</vt:lpstr>
      <vt:lpstr>L’évaluation: processus constructif   comment ?</vt:lpstr>
      <vt:lpstr>Diapositive 4</vt:lpstr>
      <vt:lpstr>Diapositive 5</vt:lpstr>
      <vt:lpstr>Diapositive 6</vt:lpstr>
      <vt:lpstr>Diapositive 7</vt:lpstr>
      <vt:lpstr>L’évaluation ≠ Le contrôle:</vt:lpstr>
      <vt:lpstr>Diapositive 9</vt:lpstr>
      <vt:lpstr> Produire du sens pour l’élève,  c’est lui permettre de: </vt:lpstr>
      <vt:lpstr>Diapositive 11</vt:lpstr>
      <vt:lpstr>Produire du sens pour l’enseignant</vt:lpstr>
      <vt:lpstr>Produire du sens pour l’enseignant</vt:lpstr>
      <vt:lpstr>Diapositive 14</vt:lpstr>
      <vt:lpstr>Qu’est-ce qu’on évalue?</vt:lpstr>
      <vt:lpstr>Evaluer les performances non l’individu</vt:lpstr>
      <vt:lpstr>Diapositive 17</vt:lpstr>
      <vt:lpstr>Diapositive 18</vt:lpstr>
      <vt:lpstr>Préciser les critères d’une évaluation</vt:lpstr>
      <vt:lpstr>Les critères et les indicateurs d’évaluation : </vt:lpstr>
      <vt:lpstr>Diapositive 21</vt:lpstr>
      <vt:lpstr>Diapositive 22</vt:lpstr>
      <vt:lpstr>Diapositive 23</vt:lpstr>
      <vt:lpstr>Diapositive 24</vt:lpstr>
      <vt:lpstr>Les qualités d’un bon système d’évaluation:</vt:lpstr>
      <vt:lpstr>Diapositive 26</vt:lpstr>
      <vt:lpstr>Diapositive 27</vt:lpstr>
      <vt:lpstr>Diapositive 28</vt:lpstr>
      <vt:lpstr>Diapositive 29</vt:lpstr>
      <vt:lpstr>Diapositive 30</vt:lpstr>
      <vt:lpstr>Diapositive 31</vt:lpstr>
      <vt:lpstr>Les caractéristiques des quatre systèmes d’évaluation : </vt:lpstr>
      <vt:lpstr>Diapositive 33</vt:lpstr>
      <vt:lpstr>Diapositive 34</vt:lpstr>
      <vt:lpstr>Diapositive 35</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السياق العام للموضوع: لم التقويم؟</dc:title>
  <dc:creator>Said</dc:creator>
  <cp:lastModifiedBy>Said</cp:lastModifiedBy>
  <cp:revision>81</cp:revision>
  <dcterms:created xsi:type="dcterms:W3CDTF">2017-09-01T16:08:32Z</dcterms:created>
  <dcterms:modified xsi:type="dcterms:W3CDTF">2017-09-12T22:05:08Z</dcterms:modified>
</cp:coreProperties>
</file>