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sldIdLst>
    <p:sldId id="276" r:id="rId2"/>
    <p:sldId id="268" r:id="rId3"/>
    <p:sldId id="287" r:id="rId4"/>
    <p:sldId id="288" r:id="rId5"/>
    <p:sldId id="269" r:id="rId6"/>
    <p:sldId id="270" r:id="rId7"/>
    <p:sldId id="271" r:id="rId8"/>
    <p:sldId id="279" r:id="rId9"/>
    <p:sldId id="289" r:id="rId10"/>
    <p:sldId id="290" r:id="rId11"/>
    <p:sldId id="291" r:id="rId12"/>
    <p:sldId id="293" r:id="rId13"/>
    <p:sldId id="294" r:id="rId14"/>
    <p:sldId id="292" r:id="rId15"/>
    <p:sldId id="295" r:id="rId16"/>
    <p:sldId id="281" r:id="rId17"/>
    <p:sldId id="258" r:id="rId18"/>
    <p:sldId id="263" r:id="rId19"/>
    <p:sldId id="260" r:id="rId20"/>
    <p:sldId id="259" r:id="rId21"/>
    <p:sldId id="265" r:id="rId22"/>
    <p:sldId id="261" r:id="rId23"/>
    <p:sldId id="283" r:id="rId24"/>
    <p:sldId id="272" r:id="rId25"/>
    <p:sldId id="257" r:id="rId26"/>
    <p:sldId id="273" r:id="rId27"/>
    <p:sldId id="284" r:id="rId28"/>
    <p:sldId id="286" r:id="rId29"/>
    <p:sldId id="266" r:id="rId30"/>
    <p:sldId id="277" r:id="rId31"/>
    <p:sldId id="264" r:id="rId32"/>
    <p:sldId id="278" r:id="rId33"/>
    <p:sldId id="275" r:id="rId34"/>
    <p:sldId id="301" r:id="rId35"/>
    <p:sldId id="267" r:id="rId36"/>
    <p:sldId id="297" r:id="rId37"/>
    <p:sldId id="300" r:id="rId38"/>
    <p:sldId id="298" r:id="rId39"/>
    <p:sldId id="299" r:id="rId40"/>
    <p:sldId id="274" r:id="rId41"/>
    <p:sldId id="296" r:id="rId42"/>
    <p:sldId id="280" r:id="rId43"/>
    <p:sldId id="285" r:id="rId44"/>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45" d="100"/>
          <a:sy n="45" d="100"/>
        </p:scale>
        <p:origin x="-123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388432D-F772-4712-AF42-5806258E8A54}"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fr-FR"/>
        </a:p>
      </dgm:t>
    </dgm:pt>
    <dgm:pt modelId="{24C7322C-4D75-4695-8E1F-A2FAE16E3C99}">
      <dgm:prSet phldrT="[Texte]" custT="1"/>
      <dgm:spPr>
        <a:solidFill>
          <a:srgbClr val="FF0000"/>
        </a:solidFill>
      </dgm:spPr>
      <dgm:t>
        <a:bodyPr/>
        <a:lstStyle/>
        <a:p>
          <a:pPr algn="ctr"/>
          <a:r>
            <a:rPr lang="fr-FR" sz="3200" b="1" dirty="0" smtClean="0">
              <a:solidFill>
                <a:schemeClr val="tx1"/>
              </a:solidFill>
            </a:rPr>
            <a:t>Critères essentiels définissant une situation-problème</a:t>
          </a:r>
          <a:endParaRPr lang="fr-FR" sz="3200" b="1" dirty="0">
            <a:solidFill>
              <a:schemeClr val="tx1"/>
            </a:solidFill>
          </a:endParaRPr>
        </a:p>
      </dgm:t>
    </dgm:pt>
    <dgm:pt modelId="{375AB308-5CD9-4D53-ABB1-D7DA883DB3D0}" type="parTrans" cxnId="{555DB49A-02E1-43AB-BC03-945A011DCA15}">
      <dgm:prSet/>
      <dgm:spPr/>
      <dgm:t>
        <a:bodyPr/>
        <a:lstStyle/>
        <a:p>
          <a:pPr algn="l"/>
          <a:endParaRPr lang="fr-FR"/>
        </a:p>
      </dgm:t>
    </dgm:pt>
    <dgm:pt modelId="{9DB93928-E18C-4BB9-B4C8-DC5950948724}" type="sibTrans" cxnId="{555DB49A-02E1-43AB-BC03-945A011DCA15}">
      <dgm:prSet/>
      <dgm:spPr/>
      <dgm:t>
        <a:bodyPr/>
        <a:lstStyle/>
        <a:p>
          <a:pPr algn="l"/>
          <a:endParaRPr lang="fr-FR"/>
        </a:p>
      </dgm:t>
    </dgm:pt>
    <dgm:pt modelId="{95BF9318-707C-45BA-ADEF-2B03FFD912EC}">
      <dgm:prSet phldrT="[Texte]" custT="1"/>
      <dgm:spPr>
        <a:solidFill>
          <a:schemeClr val="accent2">
            <a:lumMod val="20000"/>
            <a:lumOff val="80000"/>
          </a:schemeClr>
        </a:solidFill>
      </dgm:spPr>
      <dgm:t>
        <a:bodyPr/>
        <a:lstStyle/>
        <a:p>
          <a:pPr algn="ctr"/>
          <a:r>
            <a:rPr lang="fr-FR" sz="3200" dirty="0" smtClean="0">
              <a:solidFill>
                <a:srgbClr val="FF0000"/>
              </a:solidFill>
            </a:rPr>
            <a:t>Avoir du sens </a:t>
          </a:r>
          <a:r>
            <a:rPr lang="fr-FR" sz="3200" dirty="0" smtClean="0">
              <a:solidFill>
                <a:schemeClr val="tx1"/>
              </a:solidFill>
            </a:rPr>
            <a:t>(interpeller l’apprenant qui ne se contente pas d’exécuter) </a:t>
          </a:r>
          <a:endParaRPr lang="fr-FR" sz="3200" dirty="0">
            <a:solidFill>
              <a:schemeClr val="tx1"/>
            </a:solidFill>
          </a:endParaRPr>
        </a:p>
      </dgm:t>
    </dgm:pt>
    <dgm:pt modelId="{F7300D9B-A050-4820-8EA7-F90892D70FBA}" type="parTrans" cxnId="{B6BFF73F-1A66-481E-B0B8-1E0DE4432D39}">
      <dgm:prSet/>
      <dgm:spPr/>
      <dgm:t>
        <a:bodyPr/>
        <a:lstStyle/>
        <a:p>
          <a:pPr algn="l"/>
          <a:endParaRPr lang="fr-FR"/>
        </a:p>
      </dgm:t>
    </dgm:pt>
    <dgm:pt modelId="{3E280632-DC6F-4982-867A-7A719651BB19}" type="sibTrans" cxnId="{B6BFF73F-1A66-481E-B0B8-1E0DE4432D39}">
      <dgm:prSet/>
      <dgm:spPr/>
      <dgm:t>
        <a:bodyPr/>
        <a:lstStyle/>
        <a:p>
          <a:pPr algn="l"/>
          <a:endParaRPr lang="fr-FR"/>
        </a:p>
      </dgm:t>
    </dgm:pt>
    <dgm:pt modelId="{2D67EAF8-3A4E-4104-A7C1-F2BB52231FE8}">
      <dgm:prSet phldrT="[Texte]" custT="1"/>
      <dgm:spPr>
        <a:solidFill>
          <a:schemeClr val="accent4">
            <a:lumMod val="40000"/>
            <a:lumOff val="60000"/>
          </a:schemeClr>
        </a:solidFill>
      </dgm:spPr>
      <dgm:t>
        <a:bodyPr/>
        <a:lstStyle/>
        <a:p>
          <a:pPr marL="0" marR="0" indent="0" algn="l" defTabSz="914400" eaLnBrk="1" fontAlgn="auto" latinLnBrk="0" hangingPunct="1">
            <a:lnSpc>
              <a:spcPct val="100000"/>
            </a:lnSpc>
            <a:spcBef>
              <a:spcPts val="0"/>
            </a:spcBef>
            <a:spcAft>
              <a:spcPts val="0"/>
            </a:spcAft>
            <a:buClrTx/>
            <a:buSzTx/>
            <a:buFontTx/>
            <a:buNone/>
            <a:tabLst/>
            <a:defRPr/>
          </a:pPr>
          <a:endParaRPr lang="fr-FR" sz="3200" b="0" dirty="0" smtClean="0">
            <a:solidFill>
              <a:schemeClr val="tx1"/>
            </a:solidFill>
            <a:effectLst/>
          </a:endParaRPr>
        </a:p>
        <a:p>
          <a:pPr marL="0" marR="0" indent="0" algn="ctr" defTabSz="914400" eaLnBrk="1" fontAlgn="auto" latinLnBrk="0" hangingPunct="1">
            <a:lnSpc>
              <a:spcPct val="100000"/>
            </a:lnSpc>
            <a:spcBef>
              <a:spcPts val="0"/>
            </a:spcBef>
            <a:spcAft>
              <a:spcPts val="0"/>
            </a:spcAft>
            <a:buClrTx/>
            <a:buSzTx/>
            <a:buFontTx/>
            <a:buNone/>
            <a:tabLst/>
            <a:defRPr/>
          </a:pPr>
          <a:r>
            <a:rPr lang="fr-FR" sz="3600" b="0" dirty="0" smtClean="0">
              <a:solidFill>
                <a:schemeClr val="tx1"/>
              </a:solidFill>
              <a:effectLst/>
            </a:rPr>
            <a:t>Faire naître </a:t>
          </a:r>
          <a:r>
            <a:rPr lang="fr-FR" sz="3600" b="0" dirty="0" smtClean="0">
              <a:solidFill>
                <a:srgbClr val="FF0000"/>
              </a:solidFill>
              <a:effectLst/>
            </a:rPr>
            <a:t>un questionnement </a:t>
          </a:r>
          <a:r>
            <a:rPr lang="fr-FR" sz="3600" b="0" dirty="0" smtClean="0">
              <a:solidFill>
                <a:schemeClr val="tx1"/>
              </a:solidFill>
              <a:effectLst/>
            </a:rPr>
            <a:t>chez les apprenants</a:t>
          </a:r>
          <a:endParaRPr lang="fr-FR" sz="3600" dirty="0" smtClean="0">
            <a:solidFill>
              <a:schemeClr val="tx1"/>
            </a:solidFill>
          </a:endParaRPr>
        </a:p>
        <a:p>
          <a:pPr algn="l" defTabSz="1333500">
            <a:lnSpc>
              <a:spcPct val="90000"/>
            </a:lnSpc>
            <a:spcBef>
              <a:spcPct val="0"/>
            </a:spcBef>
            <a:spcAft>
              <a:spcPct val="35000"/>
            </a:spcAft>
          </a:pPr>
          <a:endParaRPr lang="fr-FR" sz="3000" dirty="0">
            <a:solidFill>
              <a:schemeClr val="tx1"/>
            </a:solidFill>
          </a:endParaRPr>
        </a:p>
      </dgm:t>
    </dgm:pt>
    <dgm:pt modelId="{9E190D94-61FF-460E-B72C-1352D678AA9E}" type="parTrans" cxnId="{37528D1D-A0AD-412E-B70E-560FB9AFF4A2}">
      <dgm:prSet/>
      <dgm:spPr/>
      <dgm:t>
        <a:bodyPr/>
        <a:lstStyle/>
        <a:p>
          <a:pPr algn="l"/>
          <a:endParaRPr lang="fr-FR"/>
        </a:p>
      </dgm:t>
    </dgm:pt>
    <dgm:pt modelId="{ACE11E4E-BD57-431E-B5BE-2360B5F1E35C}" type="sibTrans" cxnId="{37528D1D-A0AD-412E-B70E-560FB9AFF4A2}">
      <dgm:prSet/>
      <dgm:spPr/>
      <dgm:t>
        <a:bodyPr/>
        <a:lstStyle/>
        <a:p>
          <a:pPr algn="l"/>
          <a:endParaRPr lang="fr-FR"/>
        </a:p>
      </dgm:t>
    </dgm:pt>
    <dgm:pt modelId="{CC10B2EE-BE94-4C14-9B7A-06FFDA9132B8}">
      <dgm:prSet phldrT="[Texte]" custT="1"/>
      <dgm:spPr>
        <a:solidFill>
          <a:schemeClr val="accent3">
            <a:lumMod val="40000"/>
            <a:lumOff val="60000"/>
          </a:schemeClr>
        </a:solidFill>
      </dgm:spPr>
      <dgm:t>
        <a:bodyPr/>
        <a:lstStyle/>
        <a:p>
          <a:pPr algn="ctr"/>
          <a:r>
            <a:rPr lang="fr-FR" sz="3600" dirty="0" smtClean="0">
              <a:solidFill>
                <a:schemeClr val="tx1"/>
              </a:solidFill>
            </a:rPr>
            <a:t>Permettre d’ouvrir sur </a:t>
          </a:r>
          <a:r>
            <a:rPr lang="fr-FR" sz="3600" dirty="0" smtClean="0">
              <a:solidFill>
                <a:srgbClr val="FF0000"/>
              </a:solidFill>
            </a:rPr>
            <a:t>différentes réponses et stratégies</a:t>
          </a:r>
          <a:endParaRPr lang="fr-FR" sz="3600" dirty="0">
            <a:solidFill>
              <a:srgbClr val="FF0000"/>
            </a:solidFill>
          </a:endParaRPr>
        </a:p>
      </dgm:t>
    </dgm:pt>
    <dgm:pt modelId="{D9B51CF3-46B5-4743-950B-B4D2407D3EB1}" type="parTrans" cxnId="{E130A445-CF53-4F56-961C-53EF51935D27}">
      <dgm:prSet/>
      <dgm:spPr/>
      <dgm:t>
        <a:bodyPr/>
        <a:lstStyle/>
        <a:p>
          <a:pPr algn="l"/>
          <a:endParaRPr lang="fr-FR"/>
        </a:p>
      </dgm:t>
    </dgm:pt>
    <dgm:pt modelId="{E63DDFD7-ACE5-4DDF-8C1F-D25692D962D6}" type="sibTrans" cxnId="{E130A445-CF53-4F56-961C-53EF51935D27}">
      <dgm:prSet/>
      <dgm:spPr/>
      <dgm:t>
        <a:bodyPr/>
        <a:lstStyle/>
        <a:p>
          <a:pPr algn="l"/>
          <a:endParaRPr lang="fr-FR"/>
        </a:p>
      </dgm:t>
    </dgm:pt>
    <dgm:pt modelId="{DD0D11D2-6036-4C41-9AE1-394FDD8078A7}">
      <dgm:prSet phldrT="[Texte]" custT="1"/>
      <dgm:spPr>
        <a:solidFill>
          <a:schemeClr val="accent2">
            <a:lumMod val="60000"/>
            <a:lumOff val="40000"/>
          </a:schemeClr>
        </a:solidFill>
      </dgm:spPr>
      <dgm:t>
        <a:bodyPr/>
        <a:lstStyle/>
        <a:p>
          <a:pPr algn="ctr"/>
          <a:r>
            <a:rPr lang="fr-FR" sz="3200" dirty="0" smtClean="0">
              <a:solidFill>
                <a:schemeClr val="tx1"/>
              </a:solidFill>
            </a:rPr>
            <a:t>Etre</a:t>
          </a:r>
          <a:r>
            <a:rPr lang="fr-FR" sz="3200" baseline="0" dirty="0" smtClean="0">
              <a:solidFill>
                <a:schemeClr val="tx1"/>
              </a:solidFill>
            </a:rPr>
            <a:t> liée à un </a:t>
          </a:r>
          <a:r>
            <a:rPr lang="fr-FR" sz="3200" baseline="0" dirty="0" smtClean="0">
              <a:solidFill>
                <a:srgbClr val="FF0000"/>
              </a:solidFill>
            </a:rPr>
            <a:t>obstacle repéré</a:t>
          </a:r>
          <a:r>
            <a:rPr lang="fr-FR" sz="3200" baseline="0" dirty="0" smtClean="0">
              <a:solidFill>
                <a:schemeClr val="tx1"/>
              </a:solidFill>
            </a:rPr>
            <a:t>, défini, considéré comme </a:t>
          </a:r>
          <a:r>
            <a:rPr lang="fr-FR" sz="3200" baseline="0" dirty="0" err="1" smtClean="0">
              <a:solidFill>
                <a:schemeClr val="tx1"/>
              </a:solidFill>
            </a:rPr>
            <a:t>dépassable</a:t>
          </a:r>
          <a:endParaRPr lang="fr-FR" sz="3200" dirty="0">
            <a:solidFill>
              <a:schemeClr val="tx1"/>
            </a:solidFill>
          </a:endParaRPr>
        </a:p>
      </dgm:t>
    </dgm:pt>
    <dgm:pt modelId="{A37E6019-1D31-4E77-8855-83F711AF0417}" type="parTrans" cxnId="{EDACF870-D532-40F7-A5E6-DDC008BFFE8F}">
      <dgm:prSet/>
      <dgm:spPr/>
      <dgm:t>
        <a:bodyPr/>
        <a:lstStyle/>
        <a:p>
          <a:pPr algn="l"/>
          <a:endParaRPr lang="fr-FR"/>
        </a:p>
      </dgm:t>
    </dgm:pt>
    <dgm:pt modelId="{6C71F062-8B08-4CBC-95F1-3E0BD0CBB520}" type="sibTrans" cxnId="{EDACF870-D532-40F7-A5E6-DDC008BFFE8F}">
      <dgm:prSet/>
      <dgm:spPr/>
      <dgm:t>
        <a:bodyPr/>
        <a:lstStyle/>
        <a:p>
          <a:pPr algn="l"/>
          <a:endParaRPr lang="fr-FR"/>
        </a:p>
      </dgm:t>
    </dgm:pt>
    <dgm:pt modelId="{C979D1EE-A1E5-4A58-9FA6-D74A7E3B1D01}">
      <dgm:prSet phldrT="[Texte]" custT="1"/>
      <dgm:spPr>
        <a:solidFill>
          <a:schemeClr val="accent1">
            <a:lumMod val="40000"/>
            <a:lumOff val="60000"/>
          </a:schemeClr>
        </a:solidFill>
      </dgm:spPr>
      <dgm:t>
        <a:bodyPr/>
        <a:lstStyle/>
        <a:p>
          <a:pPr algn="ctr"/>
          <a:r>
            <a:rPr lang="fr-FR" sz="3200" dirty="0" smtClean="0">
              <a:solidFill>
                <a:srgbClr val="FF0000"/>
              </a:solidFill>
            </a:rPr>
            <a:t>Créer des ruptures </a:t>
          </a:r>
          <a:r>
            <a:rPr lang="fr-FR" sz="3200" dirty="0" smtClean="0">
              <a:solidFill>
                <a:schemeClr val="tx1"/>
              </a:solidFill>
            </a:rPr>
            <a:t>amenant à déconstruire les modèles s’ils sont inadaptés</a:t>
          </a:r>
          <a:endParaRPr lang="fr-FR" sz="3200" dirty="0">
            <a:solidFill>
              <a:schemeClr val="tx1"/>
            </a:solidFill>
          </a:endParaRPr>
        </a:p>
      </dgm:t>
    </dgm:pt>
    <dgm:pt modelId="{859B0AF6-C4B5-4E5D-B19B-6673DD2E9CEE}" type="parTrans" cxnId="{74AF488E-AE3C-4262-8143-A25130C1E33B}">
      <dgm:prSet/>
      <dgm:spPr/>
      <dgm:t>
        <a:bodyPr/>
        <a:lstStyle/>
        <a:p>
          <a:pPr algn="l"/>
          <a:endParaRPr lang="fr-FR"/>
        </a:p>
      </dgm:t>
    </dgm:pt>
    <dgm:pt modelId="{FA77CD3A-0A05-4312-8842-73A188EDE540}" type="sibTrans" cxnId="{74AF488E-AE3C-4262-8143-A25130C1E33B}">
      <dgm:prSet/>
      <dgm:spPr/>
      <dgm:t>
        <a:bodyPr/>
        <a:lstStyle/>
        <a:p>
          <a:pPr algn="l"/>
          <a:endParaRPr lang="fr-FR"/>
        </a:p>
      </dgm:t>
    </dgm:pt>
    <dgm:pt modelId="{99CF122F-69D6-4AF5-87D2-2396E0D58C13}" type="pres">
      <dgm:prSet presAssocID="{E388432D-F772-4712-AF42-5806258E8A54}" presName="Name0" presStyleCnt="0">
        <dgm:presLayoutVars>
          <dgm:chPref val="1"/>
          <dgm:dir/>
          <dgm:animOne val="branch"/>
          <dgm:animLvl val="lvl"/>
          <dgm:resizeHandles val="exact"/>
        </dgm:presLayoutVars>
      </dgm:prSet>
      <dgm:spPr/>
      <dgm:t>
        <a:bodyPr/>
        <a:lstStyle/>
        <a:p>
          <a:endParaRPr lang="fr-FR"/>
        </a:p>
      </dgm:t>
    </dgm:pt>
    <dgm:pt modelId="{799D9E40-7089-49AD-8D13-74D019EDB01C}" type="pres">
      <dgm:prSet presAssocID="{24C7322C-4D75-4695-8E1F-A2FAE16E3C99}" presName="root1" presStyleCnt="0"/>
      <dgm:spPr/>
    </dgm:pt>
    <dgm:pt modelId="{6D0846D4-2E29-4A9B-9CAE-FAA4E40BC331}" type="pres">
      <dgm:prSet presAssocID="{24C7322C-4D75-4695-8E1F-A2FAE16E3C99}" presName="LevelOneTextNode" presStyleLbl="node0" presStyleIdx="0" presStyleCnt="1" custScaleX="201832" custScaleY="178480" custLinFactNeighborX="-1291" custLinFactNeighborY="-9923">
        <dgm:presLayoutVars>
          <dgm:chPref val="3"/>
        </dgm:presLayoutVars>
      </dgm:prSet>
      <dgm:spPr/>
      <dgm:t>
        <a:bodyPr/>
        <a:lstStyle/>
        <a:p>
          <a:endParaRPr lang="fr-FR"/>
        </a:p>
      </dgm:t>
    </dgm:pt>
    <dgm:pt modelId="{5C52CD06-255E-4DD1-A77A-D4A4D56C16A1}" type="pres">
      <dgm:prSet presAssocID="{24C7322C-4D75-4695-8E1F-A2FAE16E3C99}" presName="level2hierChild" presStyleCnt="0"/>
      <dgm:spPr/>
    </dgm:pt>
    <dgm:pt modelId="{FE860332-6CB0-4F71-B5B6-DACD491102B5}" type="pres">
      <dgm:prSet presAssocID="{F7300D9B-A050-4820-8EA7-F90892D70FBA}" presName="conn2-1" presStyleLbl="parChTrans1D2" presStyleIdx="0" presStyleCnt="5"/>
      <dgm:spPr/>
      <dgm:t>
        <a:bodyPr/>
        <a:lstStyle/>
        <a:p>
          <a:endParaRPr lang="fr-FR"/>
        </a:p>
      </dgm:t>
    </dgm:pt>
    <dgm:pt modelId="{FC874B25-820D-43C0-85E5-D15F993766EE}" type="pres">
      <dgm:prSet presAssocID="{F7300D9B-A050-4820-8EA7-F90892D70FBA}" presName="connTx" presStyleLbl="parChTrans1D2" presStyleIdx="0" presStyleCnt="5"/>
      <dgm:spPr/>
      <dgm:t>
        <a:bodyPr/>
        <a:lstStyle/>
        <a:p>
          <a:endParaRPr lang="fr-FR"/>
        </a:p>
      </dgm:t>
    </dgm:pt>
    <dgm:pt modelId="{C3DC349E-2BC7-492F-A044-B2B87BCC98CC}" type="pres">
      <dgm:prSet presAssocID="{95BF9318-707C-45BA-ADEF-2B03FFD912EC}" presName="root2" presStyleCnt="0"/>
      <dgm:spPr/>
    </dgm:pt>
    <dgm:pt modelId="{9FE831BF-EBB2-4859-9178-EF46EFD74115}" type="pres">
      <dgm:prSet presAssocID="{95BF9318-707C-45BA-ADEF-2B03FFD912EC}" presName="LevelTwoTextNode" presStyleLbl="node2" presStyleIdx="0" presStyleCnt="5" custScaleX="327374" custScaleY="149035" custLinFactNeighborX="8564" custLinFactNeighborY="-51930">
        <dgm:presLayoutVars>
          <dgm:chPref val="3"/>
        </dgm:presLayoutVars>
      </dgm:prSet>
      <dgm:spPr/>
      <dgm:t>
        <a:bodyPr/>
        <a:lstStyle/>
        <a:p>
          <a:endParaRPr lang="fr-FR"/>
        </a:p>
      </dgm:t>
    </dgm:pt>
    <dgm:pt modelId="{9099926C-0514-414B-A091-92FA8D85CC76}" type="pres">
      <dgm:prSet presAssocID="{95BF9318-707C-45BA-ADEF-2B03FFD912EC}" presName="level3hierChild" presStyleCnt="0"/>
      <dgm:spPr/>
    </dgm:pt>
    <dgm:pt modelId="{95463D89-A7BA-4E9E-8829-A353E65427C9}" type="pres">
      <dgm:prSet presAssocID="{9E190D94-61FF-460E-B72C-1352D678AA9E}" presName="conn2-1" presStyleLbl="parChTrans1D2" presStyleIdx="1" presStyleCnt="5"/>
      <dgm:spPr/>
      <dgm:t>
        <a:bodyPr/>
        <a:lstStyle/>
        <a:p>
          <a:endParaRPr lang="fr-FR"/>
        </a:p>
      </dgm:t>
    </dgm:pt>
    <dgm:pt modelId="{A641B6CB-513B-48E7-9695-A1BECCAFE946}" type="pres">
      <dgm:prSet presAssocID="{9E190D94-61FF-460E-B72C-1352D678AA9E}" presName="connTx" presStyleLbl="parChTrans1D2" presStyleIdx="1" presStyleCnt="5"/>
      <dgm:spPr/>
      <dgm:t>
        <a:bodyPr/>
        <a:lstStyle/>
        <a:p>
          <a:endParaRPr lang="fr-FR"/>
        </a:p>
      </dgm:t>
    </dgm:pt>
    <dgm:pt modelId="{B9068CE2-789F-441C-97CE-74F0833FB976}" type="pres">
      <dgm:prSet presAssocID="{2D67EAF8-3A4E-4104-A7C1-F2BB52231FE8}" presName="root2" presStyleCnt="0"/>
      <dgm:spPr/>
    </dgm:pt>
    <dgm:pt modelId="{5F632F2F-27A1-4306-ACF1-FCDCEC84236B}" type="pres">
      <dgm:prSet presAssocID="{2D67EAF8-3A4E-4104-A7C1-F2BB52231FE8}" presName="LevelTwoTextNode" presStyleLbl="node2" presStyleIdx="1" presStyleCnt="5" custScaleX="331969" custScaleY="162486" custLinFactNeighborX="3969" custLinFactNeighborY="-41387">
        <dgm:presLayoutVars>
          <dgm:chPref val="3"/>
        </dgm:presLayoutVars>
      </dgm:prSet>
      <dgm:spPr/>
      <dgm:t>
        <a:bodyPr/>
        <a:lstStyle/>
        <a:p>
          <a:endParaRPr lang="fr-FR"/>
        </a:p>
      </dgm:t>
    </dgm:pt>
    <dgm:pt modelId="{E0012B32-000B-49BF-9BF4-AFAC43A4C5B4}" type="pres">
      <dgm:prSet presAssocID="{2D67EAF8-3A4E-4104-A7C1-F2BB52231FE8}" presName="level3hierChild" presStyleCnt="0"/>
      <dgm:spPr/>
    </dgm:pt>
    <dgm:pt modelId="{09C8FD79-272F-42B2-9452-784DC57958E9}" type="pres">
      <dgm:prSet presAssocID="{A37E6019-1D31-4E77-8855-83F711AF0417}" presName="conn2-1" presStyleLbl="parChTrans1D2" presStyleIdx="2" presStyleCnt="5"/>
      <dgm:spPr/>
      <dgm:t>
        <a:bodyPr/>
        <a:lstStyle/>
        <a:p>
          <a:endParaRPr lang="fr-FR"/>
        </a:p>
      </dgm:t>
    </dgm:pt>
    <dgm:pt modelId="{6453E0A8-290E-4C7D-AF5C-A1D9E5FF19A4}" type="pres">
      <dgm:prSet presAssocID="{A37E6019-1D31-4E77-8855-83F711AF0417}" presName="connTx" presStyleLbl="parChTrans1D2" presStyleIdx="2" presStyleCnt="5"/>
      <dgm:spPr/>
      <dgm:t>
        <a:bodyPr/>
        <a:lstStyle/>
        <a:p>
          <a:endParaRPr lang="fr-FR"/>
        </a:p>
      </dgm:t>
    </dgm:pt>
    <dgm:pt modelId="{19119D37-DB67-4ED1-B525-B469D04EAEE9}" type="pres">
      <dgm:prSet presAssocID="{DD0D11D2-6036-4C41-9AE1-394FDD8078A7}" presName="root2" presStyleCnt="0"/>
      <dgm:spPr/>
    </dgm:pt>
    <dgm:pt modelId="{A68FA99E-5DC0-4FE4-91FD-07968FDB8964}" type="pres">
      <dgm:prSet presAssocID="{DD0D11D2-6036-4C41-9AE1-394FDD8078A7}" presName="LevelTwoTextNode" presStyleLbl="node2" presStyleIdx="2" presStyleCnt="5" custScaleX="335699" custScaleY="154736" custLinFactNeighborX="239" custLinFactNeighborY="-26183">
        <dgm:presLayoutVars>
          <dgm:chPref val="3"/>
        </dgm:presLayoutVars>
      </dgm:prSet>
      <dgm:spPr/>
      <dgm:t>
        <a:bodyPr/>
        <a:lstStyle/>
        <a:p>
          <a:endParaRPr lang="fr-FR"/>
        </a:p>
      </dgm:t>
    </dgm:pt>
    <dgm:pt modelId="{04C8D4AF-8DCA-47DE-B7A6-9B6D604B8048}" type="pres">
      <dgm:prSet presAssocID="{DD0D11D2-6036-4C41-9AE1-394FDD8078A7}" presName="level3hierChild" presStyleCnt="0"/>
      <dgm:spPr/>
    </dgm:pt>
    <dgm:pt modelId="{0B53D8C6-BD75-42AC-A875-4E68E8C51914}" type="pres">
      <dgm:prSet presAssocID="{859B0AF6-C4B5-4E5D-B19B-6673DD2E9CEE}" presName="conn2-1" presStyleLbl="parChTrans1D2" presStyleIdx="3" presStyleCnt="5"/>
      <dgm:spPr/>
      <dgm:t>
        <a:bodyPr/>
        <a:lstStyle/>
        <a:p>
          <a:endParaRPr lang="fr-FR"/>
        </a:p>
      </dgm:t>
    </dgm:pt>
    <dgm:pt modelId="{0F3DD389-25FC-4196-88A1-1B5033C99A21}" type="pres">
      <dgm:prSet presAssocID="{859B0AF6-C4B5-4E5D-B19B-6673DD2E9CEE}" presName="connTx" presStyleLbl="parChTrans1D2" presStyleIdx="3" presStyleCnt="5"/>
      <dgm:spPr/>
      <dgm:t>
        <a:bodyPr/>
        <a:lstStyle/>
        <a:p>
          <a:endParaRPr lang="fr-FR"/>
        </a:p>
      </dgm:t>
    </dgm:pt>
    <dgm:pt modelId="{ECE5E6DA-670D-460E-8429-7E3A83197F3A}" type="pres">
      <dgm:prSet presAssocID="{C979D1EE-A1E5-4A58-9FA6-D74A7E3B1D01}" presName="root2" presStyleCnt="0"/>
      <dgm:spPr/>
    </dgm:pt>
    <dgm:pt modelId="{D7F6A68A-7561-47F4-B107-B1E1866AF455}" type="pres">
      <dgm:prSet presAssocID="{C979D1EE-A1E5-4A58-9FA6-D74A7E3B1D01}" presName="LevelTwoTextNode" presStyleLbl="node2" presStyleIdx="3" presStyleCnt="5" custScaleX="332572" custScaleY="141860" custLinFactNeighborX="43176" custLinFactNeighborY="-38209">
        <dgm:presLayoutVars>
          <dgm:chPref val="3"/>
        </dgm:presLayoutVars>
      </dgm:prSet>
      <dgm:spPr/>
      <dgm:t>
        <a:bodyPr/>
        <a:lstStyle/>
        <a:p>
          <a:endParaRPr lang="fr-FR"/>
        </a:p>
      </dgm:t>
    </dgm:pt>
    <dgm:pt modelId="{075BCF5F-AFEF-47ED-B889-ACDC058031A4}" type="pres">
      <dgm:prSet presAssocID="{C979D1EE-A1E5-4A58-9FA6-D74A7E3B1D01}" presName="level3hierChild" presStyleCnt="0"/>
      <dgm:spPr/>
    </dgm:pt>
    <dgm:pt modelId="{C056BC03-6410-486E-89B7-4CB258F5F068}" type="pres">
      <dgm:prSet presAssocID="{D9B51CF3-46B5-4743-950B-B4D2407D3EB1}" presName="conn2-1" presStyleLbl="parChTrans1D2" presStyleIdx="4" presStyleCnt="5"/>
      <dgm:spPr/>
      <dgm:t>
        <a:bodyPr/>
        <a:lstStyle/>
        <a:p>
          <a:endParaRPr lang="fr-FR"/>
        </a:p>
      </dgm:t>
    </dgm:pt>
    <dgm:pt modelId="{9D1C0D78-AC6B-4A50-AF85-29AAC6FAC790}" type="pres">
      <dgm:prSet presAssocID="{D9B51CF3-46B5-4743-950B-B4D2407D3EB1}" presName="connTx" presStyleLbl="parChTrans1D2" presStyleIdx="4" presStyleCnt="5"/>
      <dgm:spPr/>
      <dgm:t>
        <a:bodyPr/>
        <a:lstStyle/>
        <a:p>
          <a:endParaRPr lang="fr-FR"/>
        </a:p>
      </dgm:t>
    </dgm:pt>
    <dgm:pt modelId="{99FBAD3E-AEC7-4798-8CE7-EDBFC7C1CB55}" type="pres">
      <dgm:prSet presAssocID="{CC10B2EE-BE94-4C14-9B7A-06FFDA9132B8}" presName="root2" presStyleCnt="0"/>
      <dgm:spPr/>
    </dgm:pt>
    <dgm:pt modelId="{84E37022-4C5A-49B3-B6E5-E73BB9A22B37}" type="pres">
      <dgm:prSet presAssocID="{CC10B2EE-BE94-4C14-9B7A-06FFDA9132B8}" presName="LevelTwoTextNode" presStyleLbl="node2" presStyleIdx="4" presStyleCnt="5" custScaleX="333592" custScaleY="160446" custLinFactNeighborX="17132" custLinFactNeighborY="-46372">
        <dgm:presLayoutVars>
          <dgm:chPref val="3"/>
        </dgm:presLayoutVars>
      </dgm:prSet>
      <dgm:spPr/>
      <dgm:t>
        <a:bodyPr/>
        <a:lstStyle/>
        <a:p>
          <a:endParaRPr lang="fr-FR"/>
        </a:p>
      </dgm:t>
    </dgm:pt>
    <dgm:pt modelId="{A003977B-27F0-4134-9EE0-84EAD27E8272}" type="pres">
      <dgm:prSet presAssocID="{CC10B2EE-BE94-4C14-9B7A-06FFDA9132B8}" presName="level3hierChild" presStyleCnt="0"/>
      <dgm:spPr/>
    </dgm:pt>
  </dgm:ptLst>
  <dgm:cxnLst>
    <dgm:cxn modelId="{7A6689DB-FBBF-416D-8393-E8EE72210BCB}" type="presOf" srcId="{9E190D94-61FF-460E-B72C-1352D678AA9E}" destId="{A641B6CB-513B-48E7-9695-A1BECCAFE946}" srcOrd="1" destOrd="0" presId="urn:microsoft.com/office/officeart/2008/layout/HorizontalMultiLevelHierarchy"/>
    <dgm:cxn modelId="{74AF488E-AE3C-4262-8143-A25130C1E33B}" srcId="{24C7322C-4D75-4695-8E1F-A2FAE16E3C99}" destId="{C979D1EE-A1E5-4A58-9FA6-D74A7E3B1D01}" srcOrd="3" destOrd="0" parTransId="{859B0AF6-C4B5-4E5D-B19B-6673DD2E9CEE}" sibTransId="{FA77CD3A-0A05-4312-8842-73A188EDE540}"/>
    <dgm:cxn modelId="{1975C586-B978-49E8-ABA8-3628A3A5433E}" type="presOf" srcId="{F7300D9B-A050-4820-8EA7-F90892D70FBA}" destId="{FE860332-6CB0-4F71-B5B6-DACD491102B5}" srcOrd="0" destOrd="0" presId="urn:microsoft.com/office/officeart/2008/layout/HorizontalMultiLevelHierarchy"/>
    <dgm:cxn modelId="{C184F29E-B313-4016-BF61-EE645ACBA82C}" type="presOf" srcId="{859B0AF6-C4B5-4E5D-B19B-6673DD2E9CEE}" destId="{0B53D8C6-BD75-42AC-A875-4E68E8C51914}" srcOrd="0" destOrd="0" presId="urn:microsoft.com/office/officeart/2008/layout/HorizontalMultiLevelHierarchy"/>
    <dgm:cxn modelId="{4BD401ED-F180-4BA3-B7F1-7F57E3826055}" type="presOf" srcId="{F7300D9B-A050-4820-8EA7-F90892D70FBA}" destId="{FC874B25-820D-43C0-85E5-D15F993766EE}" srcOrd="1" destOrd="0" presId="urn:microsoft.com/office/officeart/2008/layout/HorizontalMultiLevelHierarchy"/>
    <dgm:cxn modelId="{B35946A8-DDDC-4CB2-AC9D-BE872B06425B}" type="presOf" srcId="{859B0AF6-C4B5-4E5D-B19B-6673DD2E9CEE}" destId="{0F3DD389-25FC-4196-88A1-1B5033C99A21}" srcOrd="1" destOrd="0" presId="urn:microsoft.com/office/officeart/2008/layout/HorizontalMultiLevelHierarchy"/>
    <dgm:cxn modelId="{1F31D33E-2684-4D9C-8F68-A2402244515A}" type="presOf" srcId="{D9B51CF3-46B5-4743-950B-B4D2407D3EB1}" destId="{9D1C0D78-AC6B-4A50-AF85-29AAC6FAC790}" srcOrd="1" destOrd="0" presId="urn:microsoft.com/office/officeart/2008/layout/HorizontalMultiLevelHierarchy"/>
    <dgm:cxn modelId="{F357FB86-D061-40B8-A882-5D3516DFEF9B}" type="presOf" srcId="{D9B51CF3-46B5-4743-950B-B4D2407D3EB1}" destId="{C056BC03-6410-486E-89B7-4CB258F5F068}" srcOrd="0" destOrd="0" presId="urn:microsoft.com/office/officeart/2008/layout/HorizontalMultiLevelHierarchy"/>
    <dgm:cxn modelId="{B86E9029-F10B-4680-AA8C-1EF518EE141F}" type="presOf" srcId="{CC10B2EE-BE94-4C14-9B7A-06FFDA9132B8}" destId="{84E37022-4C5A-49B3-B6E5-E73BB9A22B37}" srcOrd="0" destOrd="0" presId="urn:microsoft.com/office/officeart/2008/layout/HorizontalMultiLevelHierarchy"/>
    <dgm:cxn modelId="{6B088A39-0298-4B41-88C3-4C4DAD4A055D}" type="presOf" srcId="{A37E6019-1D31-4E77-8855-83F711AF0417}" destId="{09C8FD79-272F-42B2-9452-784DC57958E9}" srcOrd="0" destOrd="0" presId="urn:microsoft.com/office/officeart/2008/layout/HorizontalMultiLevelHierarchy"/>
    <dgm:cxn modelId="{555DB49A-02E1-43AB-BC03-945A011DCA15}" srcId="{E388432D-F772-4712-AF42-5806258E8A54}" destId="{24C7322C-4D75-4695-8E1F-A2FAE16E3C99}" srcOrd="0" destOrd="0" parTransId="{375AB308-5CD9-4D53-ABB1-D7DA883DB3D0}" sibTransId="{9DB93928-E18C-4BB9-B4C8-DC5950948724}"/>
    <dgm:cxn modelId="{EDACF870-D532-40F7-A5E6-DDC008BFFE8F}" srcId="{24C7322C-4D75-4695-8E1F-A2FAE16E3C99}" destId="{DD0D11D2-6036-4C41-9AE1-394FDD8078A7}" srcOrd="2" destOrd="0" parTransId="{A37E6019-1D31-4E77-8855-83F711AF0417}" sibTransId="{6C71F062-8B08-4CBC-95F1-3E0BD0CBB520}"/>
    <dgm:cxn modelId="{E130A445-CF53-4F56-961C-53EF51935D27}" srcId="{24C7322C-4D75-4695-8E1F-A2FAE16E3C99}" destId="{CC10B2EE-BE94-4C14-9B7A-06FFDA9132B8}" srcOrd="4" destOrd="0" parTransId="{D9B51CF3-46B5-4743-950B-B4D2407D3EB1}" sibTransId="{E63DDFD7-ACE5-4DDF-8C1F-D25692D962D6}"/>
    <dgm:cxn modelId="{E614A1F0-43DD-45BE-9D2C-CE8B4506B8D3}" type="presOf" srcId="{DD0D11D2-6036-4C41-9AE1-394FDD8078A7}" destId="{A68FA99E-5DC0-4FE4-91FD-07968FDB8964}" srcOrd="0" destOrd="0" presId="urn:microsoft.com/office/officeart/2008/layout/HorizontalMultiLevelHierarchy"/>
    <dgm:cxn modelId="{B6BFF73F-1A66-481E-B0B8-1E0DE4432D39}" srcId="{24C7322C-4D75-4695-8E1F-A2FAE16E3C99}" destId="{95BF9318-707C-45BA-ADEF-2B03FFD912EC}" srcOrd="0" destOrd="0" parTransId="{F7300D9B-A050-4820-8EA7-F90892D70FBA}" sibTransId="{3E280632-DC6F-4982-867A-7A719651BB19}"/>
    <dgm:cxn modelId="{C95E5CEB-6B9E-40C1-A402-075C081F823E}" type="presOf" srcId="{E388432D-F772-4712-AF42-5806258E8A54}" destId="{99CF122F-69D6-4AF5-87D2-2396E0D58C13}" srcOrd="0" destOrd="0" presId="urn:microsoft.com/office/officeart/2008/layout/HorizontalMultiLevelHierarchy"/>
    <dgm:cxn modelId="{76B21BDF-36B8-4880-AD26-03985C579CA4}" type="presOf" srcId="{C979D1EE-A1E5-4A58-9FA6-D74A7E3B1D01}" destId="{D7F6A68A-7561-47F4-B107-B1E1866AF455}" srcOrd="0" destOrd="0" presId="urn:microsoft.com/office/officeart/2008/layout/HorizontalMultiLevelHierarchy"/>
    <dgm:cxn modelId="{2552A2AD-69A4-42C0-B821-25DC36E437E6}" type="presOf" srcId="{24C7322C-4D75-4695-8E1F-A2FAE16E3C99}" destId="{6D0846D4-2E29-4A9B-9CAE-FAA4E40BC331}" srcOrd="0" destOrd="0" presId="urn:microsoft.com/office/officeart/2008/layout/HorizontalMultiLevelHierarchy"/>
    <dgm:cxn modelId="{9DBBF31B-49A2-41DC-B80E-60B7C041C121}" type="presOf" srcId="{A37E6019-1D31-4E77-8855-83F711AF0417}" destId="{6453E0A8-290E-4C7D-AF5C-A1D9E5FF19A4}" srcOrd="1" destOrd="0" presId="urn:microsoft.com/office/officeart/2008/layout/HorizontalMultiLevelHierarchy"/>
    <dgm:cxn modelId="{D135010A-CFBD-485F-BDC0-604DED0B7F21}" type="presOf" srcId="{95BF9318-707C-45BA-ADEF-2B03FFD912EC}" destId="{9FE831BF-EBB2-4859-9178-EF46EFD74115}" srcOrd="0" destOrd="0" presId="urn:microsoft.com/office/officeart/2008/layout/HorizontalMultiLevelHierarchy"/>
    <dgm:cxn modelId="{37528D1D-A0AD-412E-B70E-560FB9AFF4A2}" srcId="{24C7322C-4D75-4695-8E1F-A2FAE16E3C99}" destId="{2D67EAF8-3A4E-4104-A7C1-F2BB52231FE8}" srcOrd="1" destOrd="0" parTransId="{9E190D94-61FF-460E-B72C-1352D678AA9E}" sibTransId="{ACE11E4E-BD57-431E-B5BE-2360B5F1E35C}"/>
    <dgm:cxn modelId="{60B7171E-519B-41B7-8916-B46C581C7C7B}" type="presOf" srcId="{9E190D94-61FF-460E-B72C-1352D678AA9E}" destId="{95463D89-A7BA-4E9E-8829-A353E65427C9}" srcOrd="0" destOrd="0" presId="urn:microsoft.com/office/officeart/2008/layout/HorizontalMultiLevelHierarchy"/>
    <dgm:cxn modelId="{B13E074A-47D4-48A6-A510-B12ABA554048}" type="presOf" srcId="{2D67EAF8-3A4E-4104-A7C1-F2BB52231FE8}" destId="{5F632F2F-27A1-4306-ACF1-FCDCEC84236B}" srcOrd="0" destOrd="0" presId="urn:microsoft.com/office/officeart/2008/layout/HorizontalMultiLevelHierarchy"/>
    <dgm:cxn modelId="{6C838B77-69CF-4117-B7E8-F88128275CF9}" type="presParOf" srcId="{99CF122F-69D6-4AF5-87D2-2396E0D58C13}" destId="{799D9E40-7089-49AD-8D13-74D019EDB01C}" srcOrd="0" destOrd="0" presId="urn:microsoft.com/office/officeart/2008/layout/HorizontalMultiLevelHierarchy"/>
    <dgm:cxn modelId="{79C571C9-BF0C-4357-94C0-FE156C453727}" type="presParOf" srcId="{799D9E40-7089-49AD-8D13-74D019EDB01C}" destId="{6D0846D4-2E29-4A9B-9CAE-FAA4E40BC331}" srcOrd="0" destOrd="0" presId="urn:microsoft.com/office/officeart/2008/layout/HorizontalMultiLevelHierarchy"/>
    <dgm:cxn modelId="{682060AF-0742-4D6D-876D-CE7119A60255}" type="presParOf" srcId="{799D9E40-7089-49AD-8D13-74D019EDB01C}" destId="{5C52CD06-255E-4DD1-A77A-D4A4D56C16A1}" srcOrd="1" destOrd="0" presId="urn:microsoft.com/office/officeart/2008/layout/HorizontalMultiLevelHierarchy"/>
    <dgm:cxn modelId="{6CEC643B-93DE-4147-AF70-8491CF20B6BE}" type="presParOf" srcId="{5C52CD06-255E-4DD1-A77A-D4A4D56C16A1}" destId="{FE860332-6CB0-4F71-B5B6-DACD491102B5}" srcOrd="0" destOrd="0" presId="urn:microsoft.com/office/officeart/2008/layout/HorizontalMultiLevelHierarchy"/>
    <dgm:cxn modelId="{EAC80804-47B8-4B24-BA3A-CF58AD086194}" type="presParOf" srcId="{FE860332-6CB0-4F71-B5B6-DACD491102B5}" destId="{FC874B25-820D-43C0-85E5-D15F993766EE}" srcOrd="0" destOrd="0" presId="urn:microsoft.com/office/officeart/2008/layout/HorizontalMultiLevelHierarchy"/>
    <dgm:cxn modelId="{2775FFBF-0DFB-4822-BB89-2DC2DDCF648A}" type="presParOf" srcId="{5C52CD06-255E-4DD1-A77A-D4A4D56C16A1}" destId="{C3DC349E-2BC7-492F-A044-B2B87BCC98CC}" srcOrd="1" destOrd="0" presId="urn:microsoft.com/office/officeart/2008/layout/HorizontalMultiLevelHierarchy"/>
    <dgm:cxn modelId="{B486F4C2-1A44-422C-905B-53FF539597C2}" type="presParOf" srcId="{C3DC349E-2BC7-492F-A044-B2B87BCC98CC}" destId="{9FE831BF-EBB2-4859-9178-EF46EFD74115}" srcOrd="0" destOrd="0" presId="urn:microsoft.com/office/officeart/2008/layout/HorizontalMultiLevelHierarchy"/>
    <dgm:cxn modelId="{D467CFF7-DBC1-4B3B-B15D-2F7CC3A11E7E}" type="presParOf" srcId="{C3DC349E-2BC7-492F-A044-B2B87BCC98CC}" destId="{9099926C-0514-414B-A091-92FA8D85CC76}" srcOrd="1" destOrd="0" presId="urn:microsoft.com/office/officeart/2008/layout/HorizontalMultiLevelHierarchy"/>
    <dgm:cxn modelId="{A3AF4656-B905-4B3E-BEBB-C1BAB7FD2D17}" type="presParOf" srcId="{5C52CD06-255E-4DD1-A77A-D4A4D56C16A1}" destId="{95463D89-A7BA-4E9E-8829-A353E65427C9}" srcOrd="2" destOrd="0" presId="urn:microsoft.com/office/officeart/2008/layout/HorizontalMultiLevelHierarchy"/>
    <dgm:cxn modelId="{FA216A9F-32C4-43EB-B51B-F0FDA87A52AF}" type="presParOf" srcId="{95463D89-A7BA-4E9E-8829-A353E65427C9}" destId="{A641B6CB-513B-48E7-9695-A1BECCAFE946}" srcOrd="0" destOrd="0" presId="urn:microsoft.com/office/officeart/2008/layout/HorizontalMultiLevelHierarchy"/>
    <dgm:cxn modelId="{2FED7CB6-1769-4749-A531-B357C6A4E441}" type="presParOf" srcId="{5C52CD06-255E-4DD1-A77A-D4A4D56C16A1}" destId="{B9068CE2-789F-441C-97CE-74F0833FB976}" srcOrd="3" destOrd="0" presId="urn:microsoft.com/office/officeart/2008/layout/HorizontalMultiLevelHierarchy"/>
    <dgm:cxn modelId="{AAE0E3F0-9DB3-4609-9EA6-A73845D0F1A9}" type="presParOf" srcId="{B9068CE2-789F-441C-97CE-74F0833FB976}" destId="{5F632F2F-27A1-4306-ACF1-FCDCEC84236B}" srcOrd="0" destOrd="0" presId="urn:microsoft.com/office/officeart/2008/layout/HorizontalMultiLevelHierarchy"/>
    <dgm:cxn modelId="{F068D1EB-5A48-4926-B893-5BB73C2E57B1}" type="presParOf" srcId="{B9068CE2-789F-441C-97CE-74F0833FB976}" destId="{E0012B32-000B-49BF-9BF4-AFAC43A4C5B4}" srcOrd="1" destOrd="0" presId="urn:microsoft.com/office/officeart/2008/layout/HorizontalMultiLevelHierarchy"/>
    <dgm:cxn modelId="{120ADFC2-2495-415E-AAE7-4166265BB271}" type="presParOf" srcId="{5C52CD06-255E-4DD1-A77A-D4A4D56C16A1}" destId="{09C8FD79-272F-42B2-9452-784DC57958E9}" srcOrd="4" destOrd="0" presId="urn:microsoft.com/office/officeart/2008/layout/HorizontalMultiLevelHierarchy"/>
    <dgm:cxn modelId="{73153FA2-E9A8-494C-8224-C21398C8582E}" type="presParOf" srcId="{09C8FD79-272F-42B2-9452-784DC57958E9}" destId="{6453E0A8-290E-4C7D-AF5C-A1D9E5FF19A4}" srcOrd="0" destOrd="0" presId="urn:microsoft.com/office/officeart/2008/layout/HorizontalMultiLevelHierarchy"/>
    <dgm:cxn modelId="{4BD0861C-6769-4413-8695-30D22F05AB33}" type="presParOf" srcId="{5C52CD06-255E-4DD1-A77A-D4A4D56C16A1}" destId="{19119D37-DB67-4ED1-B525-B469D04EAEE9}" srcOrd="5" destOrd="0" presId="urn:microsoft.com/office/officeart/2008/layout/HorizontalMultiLevelHierarchy"/>
    <dgm:cxn modelId="{36A162A6-9343-4656-9977-78B092650BE4}" type="presParOf" srcId="{19119D37-DB67-4ED1-B525-B469D04EAEE9}" destId="{A68FA99E-5DC0-4FE4-91FD-07968FDB8964}" srcOrd="0" destOrd="0" presId="urn:microsoft.com/office/officeart/2008/layout/HorizontalMultiLevelHierarchy"/>
    <dgm:cxn modelId="{5D31346B-E5E8-461E-833B-4A5607ADB5F8}" type="presParOf" srcId="{19119D37-DB67-4ED1-B525-B469D04EAEE9}" destId="{04C8D4AF-8DCA-47DE-B7A6-9B6D604B8048}" srcOrd="1" destOrd="0" presId="urn:microsoft.com/office/officeart/2008/layout/HorizontalMultiLevelHierarchy"/>
    <dgm:cxn modelId="{8C68AFFB-8EC6-4502-B54B-167AC73289FA}" type="presParOf" srcId="{5C52CD06-255E-4DD1-A77A-D4A4D56C16A1}" destId="{0B53D8C6-BD75-42AC-A875-4E68E8C51914}" srcOrd="6" destOrd="0" presId="urn:microsoft.com/office/officeart/2008/layout/HorizontalMultiLevelHierarchy"/>
    <dgm:cxn modelId="{46290FEC-7AEC-488B-8820-33AA903584CC}" type="presParOf" srcId="{0B53D8C6-BD75-42AC-A875-4E68E8C51914}" destId="{0F3DD389-25FC-4196-88A1-1B5033C99A21}" srcOrd="0" destOrd="0" presId="urn:microsoft.com/office/officeart/2008/layout/HorizontalMultiLevelHierarchy"/>
    <dgm:cxn modelId="{499313F7-48FA-4C5C-9D8C-972318D5713D}" type="presParOf" srcId="{5C52CD06-255E-4DD1-A77A-D4A4D56C16A1}" destId="{ECE5E6DA-670D-460E-8429-7E3A83197F3A}" srcOrd="7" destOrd="0" presId="urn:microsoft.com/office/officeart/2008/layout/HorizontalMultiLevelHierarchy"/>
    <dgm:cxn modelId="{CDEAE884-0BD3-4437-BF75-F28E6D976328}" type="presParOf" srcId="{ECE5E6DA-670D-460E-8429-7E3A83197F3A}" destId="{D7F6A68A-7561-47F4-B107-B1E1866AF455}" srcOrd="0" destOrd="0" presId="urn:microsoft.com/office/officeart/2008/layout/HorizontalMultiLevelHierarchy"/>
    <dgm:cxn modelId="{51E25622-6463-4F78-9DF3-124DC6CDD343}" type="presParOf" srcId="{ECE5E6DA-670D-460E-8429-7E3A83197F3A}" destId="{075BCF5F-AFEF-47ED-B889-ACDC058031A4}" srcOrd="1" destOrd="0" presId="urn:microsoft.com/office/officeart/2008/layout/HorizontalMultiLevelHierarchy"/>
    <dgm:cxn modelId="{C79FAB96-D2BA-47A5-BE80-D97DFB12175E}" type="presParOf" srcId="{5C52CD06-255E-4DD1-A77A-D4A4D56C16A1}" destId="{C056BC03-6410-486E-89B7-4CB258F5F068}" srcOrd="8" destOrd="0" presId="urn:microsoft.com/office/officeart/2008/layout/HorizontalMultiLevelHierarchy"/>
    <dgm:cxn modelId="{030077FD-185A-458A-B123-1A69E1BD4C7B}" type="presParOf" srcId="{C056BC03-6410-486E-89B7-4CB258F5F068}" destId="{9D1C0D78-AC6B-4A50-AF85-29AAC6FAC790}" srcOrd="0" destOrd="0" presId="urn:microsoft.com/office/officeart/2008/layout/HorizontalMultiLevelHierarchy"/>
    <dgm:cxn modelId="{1CAE6291-2F45-434A-B28E-BC2912B92D33}" type="presParOf" srcId="{5C52CD06-255E-4DD1-A77A-D4A4D56C16A1}" destId="{99FBAD3E-AEC7-4798-8CE7-EDBFC7C1CB55}" srcOrd="9" destOrd="0" presId="urn:microsoft.com/office/officeart/2008/layout/HorizontalMultiLevelHierarchy"/>
    <dgm:cxn modelId="{203DE1DB-31B3-4EA0-AABD-158AC539CA91}" type="presParOf" srcId="{99FBAD3E-AEC7-4798-8CE7-EDBFC7C1CB55}" destId="{84E37022-4C5A-49B3-B6E5-E73BB9A22B37}" srcOrd="0" destOrd="0" presId="urn:microsoft.com/office/officeart/2008/layout/HorizontalMultiLevelHierarchy"/>
    <dgm:cxn modelId="{5A8BACEE-C77C-4731-B10E-90866F9B0BAA}" type="presParOf" srcId="{99FBAD3E-AEC7-4798-8CE7-EDBFC7C1CB55}" destId="{A003977B-27F0-4134-9EE0-84EAD27E8272}" srcOrd="1" destOrd="0" presId="urn:microsoft.com/office/officeart/2008/layout/HorizontalMultiLevelHierarchy"/>
  </dgm:cxnLst>
  <dgm:bg/>
  <dgm:whole/>
</dgm:dataModel>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5EE870A-59EC-4FAD-885C-4D58517CC15A}" type="datetimeFigureOut">
              <a:rPr lang="fr-FR" smtClean="0"/>
              <a:pPr/>
              <a:t>13/09/2017</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EF1572-E63A-4ECB-BB0F-A6B448112C89}"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F08189AE-9822-4DA0-9A8A-C11AC826135A}" type="slidenum">
              <a:rPr lang="fr-FR" smtClean="0"/>
              <a:pPr/>
              <a:t>2</a:t>
            </a:fld>
            <a:endParaRPr lang="fr-F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ar-MA" dirty="0" smtClean="0"/>
              <a:t> الإكراهات</a:t>
            </a:r>
            <a:endParaRPr lang="fr-FR" dirty="0"/>
          </a:p>
        </p:txBody>
      </p:sp>
      <p:sp>
        <p:nvSpPr>
          <p:cNvPr id="4" name="Espace réservé du numéro de diapositive 3"/>
          <p:cNvSpPr>
            <a:spLocks noGrp="1"/>
          </p:cNvSpPr>
          <p:nvPr>
            <p:ph type="sldNum" sz="quarter" idx="10"/>
          </p:nvPr>
        </p:nvSpPr>
        <p:spPr/>
        <p:txBody>
          <a:bodyPr/>
          <a:lstStyle/>
          <a:p>
            <a:fld id="{A9EF1572-E63A-4ECB-BB0F-A6B448112C89}" type="slidenum">
              <a:rPr lang="fr-FR" smtClean="0"/>
              <a:pPr/>
              <a:t>6</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F08189AE-9822-4DA0-9A8A-C11AC826135A}" type="slidenum">
              <a:rPr lang="fr-FR" smtClean="0"/>
              <a:pPr/>
              <a:t>16</a:t>
            </a:fld>
            <a:endParaRPr lang="fr-F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F08189AE-9822-4DA0-9A8A-C11AC826135A}" type="slidenum">
              <a:rPr lang="fr-FR" smtClean="0"/>
              <a:pPr/>
              <a:t>23</a:t>
            </a:fld>
            <a:endParaRPr lang="fr-F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F08189AE-9822-4DA0-9A8A-C11AC826135A}" type="slidenum">
              <a:rPr lang="fr-FR" smtClean="0"/>
              <a:pPr/>
              <a:t>34</a:t>
            </a:fld>
            <a:endParaRPr lang="fr-F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BE"/>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13/09/2017</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13/09/2017</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BE"/>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13/09/2017</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13/09/2017</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BE"/>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13/09/2017</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Espace réservé de la date 4"/>
          <p:cNvSpPr>
            <a:spLocks noGrp="1"/>
          </p:cNvSpPr>
          <p:nvPr>
            <p:ph type="dt" sz="half" idx="10"/>
          </p:nvPr>
        </p:nvSpPr>
        <p:spPr/>
        <p:txBody>
          <a:bodyPr/>
          <a:lstStyle/>
          <a:p>
            <a:fld id="{AA309A6D-C09C-4548-B29A-6CF363A7E532}" type="datetimeFigureOut">
              <a:rPr lang="fr-FR" smtClean="0"/>
              <a:pPr/>
              <a:t>13/09/2017</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BE"/>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7" name="Espace réservé de la date 6"/>
          <p:cNvSpPr>
            <a:spLocks noGrp="1"/>
          </p:cNvSpPr>
          <p:nvPr>
            <p:ph type="dt" sz="half" idx="10"/>
          </p:nvPr>
        </p:nvSpPr>
        <p:spPr/>
        <p:txBody>
          <a:bodyPr/>
          <a:lstStyle/>
          <a:p>
            <a:fld id="{AA309A6D-C09C-4548-B29A-6CF363A7E532}" type="datetimeFigureOut">
              <a:rPr lang="fr-FR" smtClean="0"/>
              <a:pPr/>
              <a:t>13/09/2017</a:t>
            </a:fld>
            <a:endParaRPr lang="fr-BE"/>
          </a:p>
        </p:txBody>
      </p:sp>
      <p:sp>
        <p:nvSpPr>
          <p:cNvPr id="8" name="Espace réservé du pied de page 7"/>
          <p:cNvSpPr>
            <a:spLocks noGrp="1"/>
          </p:cNvSpPr>
          <p:nvPr>
            <p:ph type="ftr" sz="quarter" idx="11"/>
          </p:nvPr>
        </p:nvSpPr>
        <p:spPr/>
        <p:txBody>
          <a:bodyPr/>
          <a:lstStyle/>
          <a:p>
            <a:endParaRPr lang="fr-BE"/>
          </a:p>
        </p:txBody>
      </p:sp>
      <p:sp>
        <p:nvSpPr>
          <p:cNvPr id="9" name="Espace réservé du numéro de diapositive 8"/>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e la date 2"/>
          <p:cNvSpPr>
            <a:spLocks noGrp="1"/>
          </p:cNvSpPr>
          <p:nvPr>
            <p:ph type="dt" sz="half" idx="10"/>
          </p:nvPr>
        </p:nvSpPr>
        <p:spPr/>
        <p:txBody>
          <a:bodyPr/>
          <a:lstStyle/>
          <a:p>
            <a:fld id="{AA309A6D-C09C-4548-B29A-6CF363A7E532}" type="datetimeFigureOut">
              <a:rPr lang="fr-FR" smtClean="0"/>
              <a:pPr/>
              <a:t>13/09/2017</a:t>
            </a:fld>
            <a:endParaRPr lang="fr-BE"/>
          </a:p>
        </p:txBody>
      </p:sp>
      <p:sp>
        <p:nvSpPr>
          <p:cNvPr id="4" name="Espace réservé du pied de page 3"/>
          <p:cNvSpPr>
            <a:spLocks noGrp="1"/>
          </p:cNvSpPr>
          <p:nvPr>
            <p:ph type="ftr" sz="quarter" idx="11"/>
          </p:nvPr>
        </p:nvSpPr>
        <p:spPr/>
        <p:txBody>
          <a:bodyPr/>
          <a:lstStyle/>
          <a:p>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A309A6D-C09C-4548-B29A-6CF363A7E532}" type="datetimeFigureOut">
              <a:rPr lang="fr-FR" smtClean="0"/>
              <a:pPr/>
              <a:t>13/09/2017</a:t>
            </a:fld>
            <a:endParaRPr lang="fr-BE"/>
          </a:p>
        </p:txBody>
      </p:sp>
      <p:sp>
        <p:nvSpPr>
          <p:cNvPr id="3" name="Espace réservé du pied de page 2"/>
          <p:cNvSpPr>
            <a:spLocks noGrp="1"/>
          </p:cNvSpPr>
          <p:nvPr>
            <p:ph type="ftr" sz="quarter" idx="11"/>
          </p:nvPr>
        </p:nvSpPr>
        <p:spPr/>
        <p:txBody>
          <a:bodyPr/>
          <a:lstStyle/>
          <a:p>
            <a:endParaRPr lang="fr-BE"/>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BE"/>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pPr/>
              <a:t>13/09/2017</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BE"/>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BE"/>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pPr/>
              <a:t>13/09/2017</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BE"/>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309A6D-C09C-4548-B29A-6CF363A7E532}" type="datetimeFigureOut">
              <a:rPr lang="fr-FR" smtClean="0"/>
              <a:pPr/>
              <a:t>13/09/2017</a:t>
            </a:fld>
            <a:endParaRPr lang="fr-BE"/>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BE"/>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4668DC-857F-487D-BFFA-8C0CA5037977}" type="slidenum">
              <a:rPr lang="fr-BE" smtClean="0"/>
              <a:pPr/>
              <a:t>‹N°›</a:t>
            </a:fld>
            <a:endParaRPr lang="fr-B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solidFill>
            <a:schemeClr val="accent3">
              <a:lumMod val="40000"/>
              <a:lumOff val="60000"/>
            </a:schemeClr>
          </a:solidFill>
        </p:spPr>
        <p:txBody>
          <a:bodyPr/>
          <a:lstStyle/>
          <a:p>
            <a:pPr rtl="1"/>
            <a:r>
              <a:rPr lang="ar-SA" sz="4400" dirty="0" smtClean="0">
                <a:solidFill>
                  <a:schemeClr val="tx1"/>
                </a:solidFill>
              </a:rPr>
              <a:t>وفي هذا الصدد٬ ينبغي إعادة النظر في مقاربتنا٬ وفي الطرق المتبعة في المدرسة٬ للانتقال من منطق تربوي يرتكز على المدرس وأدائه٬ مقتصرا على </a:t>
            </a:r>
            <a:r>
              <a:rPr lang="ar-SA" sz="4400" dirty="0" smtClean="0">
                <a:solidFill>
                  <a:srgbClr val="FF0000"/>
                </a:solidFill>
              </a:rPr>
              <a:t>تلقين المعارف للمتعلمين</a:t>
            </a:r>
            <a:r>
              <a:rPr lang="ar-SA" sz="4400" dirty="0" smtClean="0">
                <a:solidFill>
                  <a:schemeClr val="tx1"/>
                </a:solidFill>
              </a:rPr>
              <a:t>٬ إلى منطق آخر يقوم على </a:t>
            </a:r>
            <a:r>
              <a:rPr lang="ar-SA" sz="4400" dirty="0" smtClean="0">
                <a:solidFill>
                  <a:srgbClr val="FF0000"/>
                </a:solidFill>
              </a:rPr>
              <a:t>تفاعل</a:t>
            </a:r>
            <a:r>
              <a:rPr lang="ar-SA" sz="4400" dirty="0" smtClean="0">
                <a:solidFill>
                  <a:schemeClr val="tx1"/>
                </a:solidFill>
              </a:rPr>
              <a:t> هؤلاء المتعلمين٬ وتنمية قدراتهم الذاتية٬ وإتاحة الفرص أمامهم في </a:t>
            </a:r>
            <a:r>
              <a:rPr lang="ar-SA" sz="4400" dirty="0" smtClean="0">
                <a:solidFill>
                  <a:srgbClr val="FF0000"/>
                </a:solidFill>
              </a:rPr>
              <a:t>الإبداع والابتكار٬ </a:t>
            </a:r>
            <a:r>
              <a:rPr lang="ar-SA" sz="4400" dirty="0" smtClean="0">
                <a:solidFill>
                  <a:schemeClr val="tx1"/>
                </a:solidFill>
              </a:rPr>
              <a:t>فضلا عن تمكينهم من اكتساب المهارات٬ والتشبع </a:t>
            </a:r>
            <a:r>
              <a:rPr lang="ar-SA" sz="4400" dirty="0" smtClean="0">
                <a:solidFill>
                  <a:srgbClr val="FF0000"/>
                </a:solidFill>
              </a:rPr>
              <a:t>بقواعد التعايش </a:t>
            </a:r>
            <a:r>
              <a:rPr lang="ar-SA" sz="4400" dirty="0" smtClean="0">
                <a:solidFill>
                  <a:schemeClr val="tx1"/>
                </a:solidFill>
              </a:rPr>
              <a:t>مع الآخرين٬ في التزام بقيم الحرية والمساواة٬ واحترام التنوع والاختلاف</a:t>
            </a:r>
            <a:r>
              <a:rPr lang="fr-FR" sz="4000" dirty="0" smtClean="0">
                <a:solidFill>
                  <a:schemeClr val="tx1"/>
                </a:solidFill>
              </a:rPr>
              <a:t>.</a:t>
            </a:r>
            <a:endParaRPr lang="fr-FR" sz="40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right)">
                                      <p:cBhvr>
                                        <p:cTn id="7" dur="5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Autofit/>
          </a:bodyPr>
          <a:lstStyle/>
          <a:p>
            <a:pPr rtl="1"/>
            <a:r>
              <a:rPr lang="fr-FR" sz="4800" dirty="0" smtClean="0">
                <a:solidFill>
                  <a:schemeClr val="tx1"/>
                </a:solidFill>
              </a:rPr>
              <a:t>À l’heure actuelle, les programmes d’études sont rédigés la plupart du temps en termes de compétences attendues dans presque tous les pays occidentaux. À vrai dire, </a:t>
            </a:r>
            <a:r>
              <a:rPr lang="fr-FR" sz="4800" dirty="0" smtClean="0">
                <a:solidFill>
                  <a:srgbClr val="FF0000"/>
                </a:solidFill>
              </a:rPr>
              <a:t>ces programmes mettent l’accent sur la démonstration du savoir plutôt que sur le savoir lui-même</a:t>
            </a:r>
            <a:r>
              <a:rPr lang="fr-FR" sz="4800" dirty="0" smtClean="0">
                <a:solidFill>
                  <a:schemeClr val="tx1"/>
                </a:solidFill>
              </a:rPr>
              <a:t>. </a:t>
            </a:r>
            <a:endParaRPr lang="fr-FR" sz="48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right)">
                                      <p:cBhvr>
                                        <p:cTn id="7" dur="5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a:bodyPr>
          <a:lstStyle/>
          <a:p>
            <a:pPr algn="just"/>
            <a:r>
              <a:rPr lang="fr-FR" sz="4000" dirty="0" smtClean="0"/>
              <a:t> 	</a:t>
            </a:r>
            <a:r>
              <a:rPr lang="fr-FR" sz="4000" dirty="0" smtClean="0">
                <a:solidFill>
                  <a:srgbClr val="FF0000"/>
                </a:solidFill>
              </a:rPr>
              <a:t>L’élève</a:t>
            </a:r>
            <a:r>
              <a:rPr lang="fr-FR" sz="4000" dirty="0" smtClean="0">
                <a:solidFill>
                  <a:schemeClr val="tx1"/>
                </a:solidFill>
              </a:rPr>
              <a:t> </a:t>
            </a:r>
            <a:r>
              <a:rPr lang="fr-FR" sz="4000" dirty="0" smtClean="0">
                <a:solidFill>
                  <a:srgbClr val="FF0000"/>
                </a:solidFill>
              </a:rPr>
              <a:t>devient un « apprenant », il est responsable de ses apprentissages et il lui appartient de construire lui-même ses propres connaissances</a:t>
            </a:r>
            <a:r>
              <a:rPr lang="fr-FR" sz="4000" dirty="0" smtClean="0">
                <a:solidFill>
                  <a:schemeClr val="tx1"/>
                </a:solidFill>
              </a:rPr>
              <a:t>. </a:t>
            </a:r>
          </a:p>
          <a:p>
            <a:pPr algn="just"/>
            <a:r>
              <a:rPr lang="fr-FR" sz="3600" dirty="0" smtClean="0">
                <a:solidFill>
                  <a:schemeClr val="tx1"/>
                </a:solidFill>
              </a:rPr>
              <a:t>	</a:t>
            </a:r>
            <a:r>
              <a:rPr lang="fr-FR" sz="3600" dirty="0" smtClean="0">
                <a:solidFill>
                  <a:srgbClr val="FF0000"/>
                </a:solidFill>
              </a:rPr>
              <a:t>L’enseignant</a:t>
            </a:r>
            <a:r>
              <a:rPr lang="fr-FR" sz="3600" dirty="0" smtClean="0">
                <a:solidFill>
                  <a:schemeClr val="tx1"/>
                </a:solidFill>
              </a:rPr>
              <a:t> devient un </a:t>
            </a:r>
            <a:r>
              <a:rPr lang="fr-FR" sz="3600" dirty="0" smtClean="0">
                <a:solidFill>
                  <a:srgbClr val="FF0000"/>
                </a:solidFill>
              </a:rPr>
              <a:t>facilitateur</a:t>
            </a:r>
            <a:r>
              <a:rPr lang="fr-FR" sz="3600" dirty="0" smtClean="0">
                <a:solidFill>
                  <a:schemeClr val="tx1"/>
                </a:solidFill>
              </a:rPr>
              <a:t> qui planifie, organise des activités (conseille, accompagne, encourage, soutient ..); il apprend en cours de route ; fait des suggestions mais n’impose jamais, et il stimule la créativité, en encourageant le développement d’une pensée indépendante.</a:t>
            </a:r>
          </a:p>
          <a:p>
            <a:pPr algn="just"/>
            <a:endParaRPr lang="fr-FR"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right)">
                                      <p:cBhvr>
                                        <p:cTn id="7" dur="5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right)">
                                      <p:cBhvr>
                                        <p:cTn id="12" dur="5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a:bodyPr>
          <a:lstStyle/>
          <a:p>
            <a:pPr rtl="1"/>
            <a:r>
              <a:rPr lang="fr-FR" sz="4800" i="1" dirty="0" smtClean="0">
                <a:solidFill>
                  <a:schemeClr val="tx1"/>
                </a:solidFill>
              </a:rPr>
              <a:t>	</a:t>
            </a:r>
            <a:r>
              <a:rPr lang="ar-MA" sz="4800" i="1" dirty="0" smtClean="0">
                <a:solidFill>
                  <a:schemeClr val="tx1"/>
                </a:solidFill>
              </a:rPr>
              <a:t>”يكون التلميذ "كفء" عندما يتمكن من تعبئة الموارد الداخلية والخارجية أثناء إنجازه لنوع محدد من المهام وإدماجها داخل وضعية معقدة وجديدة“</a:t>
            </a:r>
          </a:p>
          <a:p>
            <a:pPr rtl="1"/>
            <a:r>
              <a:rPr lang="fr-FR" sz="4800" i="1" dirty="0" smtClean="0">
                <a:solidFill>
                  <a:schemeClr val="tx1"/>
                </a:solidFill>
              </a:rPr>
              <a:t>	</a:t>
            </a:r>
            <a:r>
              <a:rPr lang="ar-MA" sz="4800" i="1" dirty="0" smtClean="0">
                <a:solidFill>
                  <a:schemeClr val="tx1"/>
                </a:solidFill>
              </a:rPr>
              <a:t>”الكفاية هي معرفة التصرف ”</a:t>
            </a:r>
            <a:r>
              <a:rPr lang="fr-FR" sz="4800" i="1" dirty="0" smtClean="0">
                <a:solidFill>
                  <a:schemeClr val="tx1"/>
                </a:solidFill>
              </a:rPr>
              <a:t>savoir agir</a:t>
            </a:r>
            <a:r>
              <a:rPr lang="ar-MA" sz="4800" i="1" dirty="0" smtClean="0">
                <a:solidFill>
                  <a:schemeClr val="tx1"/>
                </a:solidFill>
              </a:rPr>
              <a:t>“  التي تتجلى في معرفة تحريك ”</a:t>
            </a:r>
            <a:r>
              <a:rPr lang="fr-FR" sz="4800" i="1" dirty="0" smtClean="0">
                <a:solidFill>
                  <a:schemeClr val="tx1"/>
                </a:solidFill>
              </a:rPr>
              <a:t>savoir mobiliser</a:t>
            </a:r>
            <a:r>
              <a:rPr lang="ar-MA" sz="4800" i="1" dirty="0" smtClean="0">
                <a:solidFill>
                  <a:schemeClr val="tx1"/>
                </a:solidFill>
              </a:rPr>
              <a:t>“ ودمج ”</a:t>
            </a:r>
            <a:r>
              <a:rPr lang="fr-FR" sz="4800" i="1" dirty="0" smtClean="0">
                <a:solidFill>
                  <a:schemeClr val="tx1"/>
                </a:solidFill>
              </a:rPr>
              <a:t>intégrer</a:t>
            </a:r>
            <a:r>
              <a:rPr lang="ar-MA" sz="4800" i="1" dirty="0" smtClean="0">
                <a:solidFill>
                  <a:schemeClr val="tx1"/>
                </a:solidFill>
              </a:rPr>
              <a:t>“</a:t>
            </a:r>
            <a:r>
              <a:rPr lang="fr-FR" sz="4800" i="1" dirty="0" smtClean="0">
                <a:solidFill>
                  <a:schemeClr val="tx1"/>
                </a:solidFill>
              </a:rPr>
              <a:t> </a:t>
            </a:r>
            <a:r>
              <a:rPr lang="ar-MA" sz="4800" i="1" dirty="0" smtClean="0">
                <a:solidFill>
                  <a:schemeClr val="tx1"/>
                </a:solidFill>
              </a:rPr>
              <a:t>المعارف </a:t>
            </a:r>
            <a:r>
              <a:rPr lang="ar-MA" sz="4800" i="1" dirty="0" err="1" smtClean="0">
                <a:solidFill>
                  <a:schemeClr val="tx1"/>
                </a:solidFill>
              </a:rPr>
              <a:t>والسلوكات</a:t>
            </a:r>
            <a:r>
              <a:rPr lang="ar-MA" sz="4800" i="1" dirty="0" smtClean="0">
                <a:solidFill>
                  <a:schemeClr val="tx1"/>
                </a:solidFill>
              </a:rPr>
              <a:t> والمهارات</a:t>
            </a:r>
            <a:r>
              <a:rPr lang="fr-FR" sz="4800" i="1" dirty="0" smtClean="0">
                <a:solidFill>
                  <a:schemeClr val="tx1"/>
                </a:solidFill>
              </a:rPr>
              <a:t> ..</a:t>
            </a:r>
            <a:r>
              <a:rPr lang="ar-MA" sz="4800" i="1" dirty="0" smtClean="0">
                <a:solidFill>
                  <a:schemeClr val="tx1"/>
                </a:solidFill>
              </a:rPr>
              <a:t> في سياقات أو وضعيات جديدة“</a:t>
            </a:r>
            <a:r>
              <a:rPr lang="fr-FR" sz="4800" i="1" dirty="0" smtClean="0">
                <a:solidFill>
                  <a:schemeClr val="tx1"/>
                </a:solidFill>
              </a:rPr>
              <a:t>.</a:t>
            </a:r>
            <a:endParaRPr lang="ar-MA" sz="4800" i="1" dirty="0" smtClean="0">
              <a:solidFill>
                <a:schemeClr val="tx1"/>
              </a:solidFill>
            </a:endParaRPr>
          </a:p>
          <a:p>
            <a:pPr rtl="1"/>
            <a:endParaRPr lang="fr-FR" sz="4000" dirty="0">
              <a:solidFill>
                <a:schemeClr val="tx1"/>
              </a:solidFill>
            </a:endParaRPr>
          </a:p>
        </p:txBody>
      </p:sp>
      <p:sp>
        <p:nvSpPr>
          <p:cNvPr id="4" name="Flèche gauche 3"/>
          <p:cNvSpPr/>
          <p:nvPr/>
        </p:nvSpPr>
        <p:spPr>
          <a:xfrm>
            <a:off x="7858148" y="0"/>
            <a:ext cx="1000132" cy="571480"/>
          </a:xfrm>
          <a:prstGeom prst="lef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Flèche gauche 4"/>
          <p:cNvSpPr/>
          <p:nvPr/>
        </p:nvSpPr>
        <p:spPr>
          <a:xfrm>
            <a:off x="7858148" y="3143248"/>
            <a:ext cx="1000132" cy="571480"/>
          </a:xfrm>
          <a:prstGeom prst="lef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box(in)">
                                      <p:cBhvr>
                                        <p:cTn id="15" dur="3000"/>
                                        <p:tgtEl>
                                          <p:spTgt spid="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49" presetClass="entr" presetSubtype="0" decel="10000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anim calcmode="lin" valueType="num">
                                      <p:cBhvr>
                                        <p:cTn id="22" dur="500" fill="hold"/>
                                        <p:tgtEl>
                                          <p:spTgt spid="5"/>
                                        </p:tgtEl>
                                        <p:attrNameLst>
                                          <p:attrName>style.rotation</p:attrName>
                                        </p:attrNameLst>
                                      </p:cBhvr>
                                      <p:tavLst>
                                        <p:tav tm="0">
                                          <p:val>
                                            <p:fltVal val="360"/>
                                          </p:val>
                                        </p:tav>
                                        <p:tav tm="100000">
                                          <p:val>
                                            <p:fltVal val="0"/>
                                          </p:val>
                                        </p:tav>
                                      </p:tavLst>
                                    </p:anim>
                                    <p:animEffect transition="in" filter="fade">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8" presetClass="entr" presetSubtype="16" fill="hold" nodeType="clickEffect">
                                  <p:stCondLst>
                                    <p:cond delay="0"/>
                                  </p:stCondLst>
                                  <p:childTnLst>
                                    <p:set>
                                      <p:cBhvr>
                                        <p:cTn id="27" dur="1" fill="hold">
                                          <p:stCondLst>
                                            <p:cond delay="0"/>
                                          </p:stCondLst>
                                        </p:cTn>
                                        <p:tgtEl>
                                          <p:spTgt spid="3">
                                            <p:txEl>
                                              <p:pRg st="1" end="1"/>
                                            </p:txEl>
                                          </p:spTgt>
                                        </p:tgtEl>
                                        <p:attrNameLst>
                                          <p:attrName>style.visibility</p:attrName>
                                        </p:attrNameLst>
                                      </p:cBhvr>
                                      <p:to>
                                        <p:strVal val="visible"/>
                                      </p:to>
                                    </p:set>
                                    <p:animEffect transition="in" filter="diamond(in)">
                                      <p:cBhvr>
                                        <p:cTn id="28"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lstStyle/>
          <a:p>
            <a:pPr rtl="1"/>
            <a:r>
              <a:rPr lang="ar-MA" sz="4000" i="1" dirty="0" smtClean="0">
                <a:solidFill>
                  <a:schemeClr val="tx1"/>
                </a:solidFill>
              </a:rPr>
              <a:t>”الكفاية قدرة على التصرف بفعالية في نمط محدد من الوضعيات، وهي قدرة تستند على المعارف لكنها لا تُختزل فيها“</a:t>
            </a:r>
            <a:endParaRPr lang="fr-FR" sz="4000" i="1" dirty="0" smtClean="0">
              <a:solidFill>
                <a:schemeClr val="tx1"/>
              </a:solidFill>
            </a:endParaRPr>
          </a:p>
          <a:p>
            <a:pPr rtl="1"/>
            <a:r>
              <a:rPr lang="ar-MA" sz="4000" i="1" dirty="0" smtClean="0">
                <a:solidFill>
                  <a:schemeClr val="tx1"/>
                </a:solidFill>
              </a:rPr>
              <a:t>”إن </a:t>
            </a:r>
            <a:r>
              <a:rPr lang="ar-MA" sz="4000" i="1" dirty="0" err="1" smtClean="0">
                <a:solidFill>
                  <a:schemeClr val="tx1"/>
                </a:solidFill>
              </a:rPr>
              <a:t>الكفايات</a:t>
            </a:r>
            <a:r>
              <a:rPr lang="ar-MA" sz="4000" i="1" dirty="0" smtClean="0">
                <a:solidFill>
                  <a:schemeClr val="tx1"/>
                </a:solidFill>
              </a:rPr>
              <a:t> لا تدير الظهر للمعارف، لكنه لا يمكننا تنمية هذه الأخيرة دون تخصيص الوقت </a:t>
            </a:r>
            <a:r>
              <a:rPr lang="ar-MA" sz="4000" i="1" smtClean="0">
                <a:solidFill>
                  <a:schemeClr val="tx1"/>
                </a:solidFill>
              </a:rPr>
              <a:t>الكافي لإدماجها </a:t>
            </a:r>
            <a:r>
              <a:rPr lang="ar-MA" sz="4000" i="1" dirty="0" smtClean="0">
                <a:solidFill>
                  <a:schemeClr val="tx1"/>
                </a:solidFill>
              </a:rPr>
              <a:t>في وضعيات“</a:t>
            </a:r>
          </a:p>
          <a:p>
            <a:pPr rtl="1"/>
            <a:r>
              <a:rPr lang="ar-MA" sz="4000" i="1" dirty="0" smtClean="0">
                <a:solidFill>
                  <a:schemeClr val="tx1"/>
                </a:solidFill>
              </a:rPr>
              <a:t>”لا يمكن للمدرسين تنمية </a:t>
            </a:r>
            <a:r>
              <a:rPr lang="ar-MA" sz="4000" i="1" dirty="0" err="1" smtClean="0">
                <a:solidFill>
                  <a:schemeClr val="tx1"/>
                </a:solidFill>
              </a:rPr>
              <a:t>الكفايات</a:t>
            </a:r>
            <a:r>
              <a:rPr lang="ar-MA" sz="4000" i="1" dirty="0" smtClean="0">
                <a:solidFill>
                  <a:schemeClr val="tx1"/>
                </a:solidFill>
              </a:rPr>
              <a:t> ما لم يدركوا أن دورهم يكمن أساسا في تنظيم وضعيات ذات معنى بالنسبة للتلاميذ والتي تحفزهم على الانخراط في التعلم لتحدث التعلم الأساس“</a:t>
            </a:r>
          </a:p>
          <a:p>
            <a:pPr algn="l" rtl="1"/>
            <a:r>
              <a:rPr lang="fr-FR" sz="2000" b="1" i="1" dirty="0" smtClean="0">
                <a:solidFill>
                  <a:srgbClr val="FF0000"/>
                </a:solidFill>
              </a:rPr>
              <a:t>Philippe  </a:t>
            </a:r>
            <a:r>
              <a:rPr lang="fr-FR" sz="2000" b="1" i="1" dirty="0" err="1" smtClean="0">
                <a:solidFill>
                  <a:srgbClr val="FF0000"/>
                </a:solidFill>
              </a:rPr>
              <a:t>Perrenoud</a:t>
            </a:r>
            <a:r>
              <a:rPr lang="fr-FR" sz="2000" b="1" i="1" dirty="0" smtClean="0">
                <a:solidFill>
                  <a:srgbClr val="FF0000"/>
                </a:solidFill>
              </a:rPr>
              <a:t> </a:t>
            </a:r>
            <a:r>
              <a:rPr lang="fr-FR" sz="2000" b="1" i="1" dirty="0" smtClean="0">
                <a:solidFill>
                  <a:schemeClr val="tx1"/>
                </a:solidFill>
              </a:rPr>
              <a:t>« Construire des compétences dès l’école »</a:t>
            </a:r>
            <a:r>
              <a:rPr lang="fr-FR" sz="2000" i="1" dirty="0" smtClean="0">
                <a:solidFill>
                  <a:schemeClr val="tx1"/>
                </a:solidFill>
              </a:rPr>
              <a:t>  ESF, 3</a:t>
            </a:r>
            <a:r>
              <a:rPr lang="fr-FR" sz="2000" i="1" baseline="30000" dirty="0" smtClean="0">
                <a:solidFill>
                  <a:schemeClr val="tx1"/>
                </a:solidFill>
              </a:rPr>
              <a:t>ème</a:t>
            </a:r>
            <a:r>
              <a:rPr lang="fr-FR" sz="2000" i="1" dirty="0" smtClean="0">
                <a:solidFill>
                  <a:schemeClr val="tx1"/>
                </a:solidFill>
              </a:rPr>
              <a:t> Edit. 1998 </a:t>
            </a:r>
            <a:endParaRPr lang="ar-MA" sz="2000" i="1" dirty="0" smtClean="0">
              <a:solidFill>
                <a:schemeClr val="tx1"/>
              </a:solidFill>
            </a:endParaRPr>
          </a:p>
          <a:p>
            <a:pPr rtl="1"/>
            <a:endParaRPr lang="fr-FR" sz="40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right)">
                                      <p:cBhvr>
                                        <p:cTn id="7" dur="5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right)">
                                      <p:cBhvr>
                                        <p:cTn id="12" dur="5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right)">
                                      <p:cBhvr>
                                        <p:cTn id="17" dur="5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right)">
                                      <p:cBhvr>
                                        <p:cTn id="22" dur="5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lstStyle/>
          <a:p>
            <a:pPr rtl="1"/>
            <a:endParaRPr lang="fr-FR" sz="4000" dirty="0">
              <a:solidFill>
                <a:schemeClr val="tx1"/>
              </a:solidFill>
            </a:endParaRPr>
          </a:p>
        </p:txBody>
      </p:sp>
      <p:sp>
        <p:nvSpPr>
          <p:cNvPr id="4" name="Ellipse 3"/>
          <p:cNvSpPr/>
          <p:nvPr/>
        </p:nvSpPr>
        <p:spPr>
          <a:xfrm>
            <a:off x="3500430" y="2143116"/>
            <a:ext cx="2571768" cy="1428760"/>
          </a:xfrm>
          <a:prstGeom prst="ellips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MA" sz="4000" dirty="0" smtClean="0">
                <a:solidFill>
                  <a:schemeClr val="tx1"/>
                </a:solidFill>
              </a:rPr>
              <a:t>الكفاية</a:t>
            </a:r>
            <a:endParaRPr lang="fr-FR" sz="4000" dirty="0">
              <a:solidFill>
                <a:schemeClr val="tx1"/>
              </a:solidFill>
            </a:endParaRPr>
          </a:p>
        </p:txBody>
      </p:sp>
      <p:cxnSp>
        <p:nvCxnSpPr>
          <p:cNvPr id="6" name="Connecteur droit avec flèche 5"/>
          <p:cNvCxnSpPr/>
          <p:nvPr/>
        </p:nvCxnSpPr>
        <p:spPr>
          <a:xfrm flipV="1">
            <a:off x="5572132" y="2000240"/>
            <a:ext cx="500066" cy="35719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0" name="Connecteur droit avec flèche 9"/>
          <p:cNvCxnSpPr/>
          <p:nvPr/>
        </p:nvCxnSpPr>
        <p:spPr>
          <a:xfrm rot="10800000">
            <a:off x="3143240" y="1928802"/>
            <a:ext cx="785818" cy="35719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3" name="Rectangle à coins arrondis 12"/>
          <p:cNvSpPr/>
          <p:nvPr/>
        </p:nvSpPr>
        <p:spPr>
          <a:xfrm>
            <a:off x="6072198" y="285728"/>
            <a:ext cx="3071802" cy="1785950"/>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MA" sz="3600" dirty="0" smtClean="0">
                <a:solidFill>
                  <a:schemeClr val="tx1"/>
                </a:solidFill>
              </a:rPr>
              <a:t>اعتماد وضعية مشكلة مركبة</a:t>
            </a:r>
            <a:endParaRPr lang="fr-FR" sz="3600" dirty="0">
              <a:solidFill>
                <a:schemeClr val="tx1"/>
              </a:solidFill>
            </a:endParaRPr>
          </a:p>
        </p:txBody>
      </p:sp>
      <p:sp>
        <p:nvSpPr>
          <p:cNvPr id="14" name="Rectangle à coins arrondis 13"/>
          <p:cNvSpPr/>
          <p:nvPr/>
        </p:nvSpPr>
        <p:spPr>
          <a:xfrm>
            <a:off x="3643306" y="4357694"/>
            <a:ext cx="3000396" cy="1785950"/>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MA" sz="3600" dirty="0" smtClean="0">
                <a:solidFill>
                  <a:schemeClr val="tx1"/>
                </a:solidFill>
              </a:rPr>
              <a:t>إبداع وابتكار حلول جديدة </a:t>
            </a:r>
            <a:endParaRPr lang="fr-FR" sz="3600" dirty="0">
              <a:solidFill>
                <a:schemeClr val="tx1"/>
              </a:solidFill>
            </a:endParaRPr>
          </a:p>
        </p:txBody>
      </p:sp>
      <p:sp>
        <p:nvSpPr>
          <p:cNvPr id="15" name="Rectangle à coins arrondis 14"/>
          <p:cNvSpPr/>
          <p:nvPr/>
        </p:nvSpPr>
        <p:spPr>
          <a:xfrm>
            <a:off x="0" y="4357694"/>
            <a:ext cx="2857520" cy="1785950"/>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MA" sz="4400" dirty="0" smtClean="0">
                <a:solidFill>
                  <a:srgbClr val="FF0000"/>
                </a:solidFill>
              </a:rPr>
              <a:t>بناء معارف جديدة = التعلم</a:t>
            </a:r>
            <a:endParaRPr lang="fr-FR" sz="4400" dirty="0">
              <a:solidFill>
                <a:srgbClr val="FF0000"/>
              </a:solidFill>
            </a:endParaRPr>
          </a:p>
        </p:txBody>
      </p:sp>
      <p:sp>
        <p:nvSpPr>
          <p:cNvPr id="16" name="Rectangle à coins arrondis 15"/>
          <p:cNvSpPr/>
          <p:nvPr/>
        </p:nvSpPr>
        <p:spPr>
          <a:xfrm>
            <a:off x="642910" y="285728"/>
            <a:ext cx="2928926" cy="1643074"/>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MA" sz="3600" dirty="0" smtClean="0">
                <a:solidFill>
                  <a:schemeClr val="tx1"/>
                </a:solidFill>
              </a:rPr>
              <a:t>تعبئة الموارد معارف، مهارات</a:t>
            </a:r>
            <a:endParaRPr lang="fr-FR" sz="3600" dirty="0">
              <a:solidFill>
                <a:schemeClr val="tx1"/>
              </a:solidFill>
            </a:endParaRPr>
          </a:p>
        </p:txBody>
      </p:sp>
      <p:sp>
        <p:nvSpPr>
          <p:cNvPr id="30" name="Plus 29"/>
          <p:cNvSpPr/>
          <p:nvPr/>
        </p:nvSpPr>
        <p:spPr>
          <a:xfrm>
            <a:off x="4357686" y="642918"/>
            <a:ext cx="857256" cy="71438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Flèche vers le bas 30"/>
          <p:cNvSpPr/>
          <p:nvPr/>
        </p:nvSpPr>
        <p:spPr>
          <a:xfrm>
            <a:off x="4572000" y="3643314"/>
            <a:ext cx="571504" cy="5715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Plus 31"/>
          <p:cNvSpPr/>
          <p:nvPr/>
        </p:nvSpPr>
        <p:spPr>
          <a:xfrm>
            <a:off x="3000364" y="4857760"/>
            <a:ext cx="571504" cy="500066"/>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3000" fill="hold"/>
                                        <p:tgtEl>
                                          <p:spTgt spid="4"/>
                                        </p:tgtEl>
                                        <p:attrNameLst>
                                          <p:attrName>ppt_w</p:attrName>
                                        </p:attrNameLst>
                                      </p:cBhvr>
                                      <p:tavLst>
                                        <p:tav tm="0">
                                          <p:val>
                                            <p:fltVal val="0"/>
                                          </p:val>
                                        </p:tav>
                                        <p:tav tm="100000">
                                          <p:val>
                                            <p:strVal val="#ppt_w"/>
                                          </p:val>
                                        </p:tav>
                                      </p:tavLst>
                                    </p:anim>
                                    <p:anim calcmode="lin" valueType="num">
                                      <p:cBhvr>
                                        <p:cTn id="8" dur="3000" fill="hold"/>
                                        <p:tgtEl>
                                          <p:spTgt spid="4"/>
                                        </p:tgtEl>
                                        <p:attrNameLst>
                                          <p:attrName>ppt_h</p:attrName>
                                        </p:attrNameLst>
                                      </p:cBhvr>
                                      <p:tavLst>
                                        <p:tav tm="0">
                                          <p:val>
                                            <p:fltVal val="0"/>
                                          </p:val>
                                        </p:tav>
                                        <p:tav tm="100000">
                                          <p:val>
                                            <p:strVal val="#ppt_h"/>
                                          </p:val>
                                        </p:tav>
                                      </p:tavLst>
                                    </p:anim>
                                    <p:anim calcmode="lin" valueType="num">
                                      <p:cBhvr>
                                        <p:cTn id="9" dur="3000" fill="hold"/>
                                        <p:tgtEl>
                                          <p:spTgt spid="4"/>
                                        </p:tgtEl>
                                        <p:attrNameLst>
                                          <p:attrName>style.rotation</p:attrName>
                                        </p:attrNameLst>
                                      </p:cBhvr>
                                      <p:tavLst>
                                        <p:tav tm="0">
                                          <p:val>
                                            <p:fltVal val="360"/>
                                          </p:val>
                                        </p:tav>
                                        <p:tav tm="100000">
                                          <p:val>
                                            <p:fltVal val="0"/>
                                          </p:val>
                                        </p:tav>
                                      </p:tavLst>
                                    </p:anim>
                                    <p:animEffect transition="in" filter="fade">
                                      <p:cBhvr>
                                        <p:cTn id="10" dur="3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grpId="0" nodeType="click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box(in)">
                                      <p:cBhvr>
                                        <p:cTn id="20" dur="3000"/>
                                        <p:tgtEl>
                                          <p:spTgt spid="13"/>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down)">
                                      <p:cBhvr>
                                        <p:cTn id="25" dur="3000"/>
                                        <p:tgtEl>
                                          <p:spTgt spid="30"/>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wipe(down)">
                                      <p:cBhvr>
                                        <p:cTn id="30" dur="500"/>
                                        <p:tgtEl>
                                          <p:spTgt spid="10"/>
                                        </p:tgtEl>
                                      </p:cBhvr>
                                    </p:animEffect>
                                  </p:childTnLst>
                                </p:cTn>
                              </p:par>
                            </p:childTnLst>
                          </p:cTn>
                        </p:par>
                      </p:childTnLst>
                    </p:cTn>
                  </p:par>
                  <p:par>
                    <p:cTn id="31" fill="hold">
                      <p:stCondLst>
                        <p:cond delay="indefinite"/>
                      </p:stCondLst>
                      <p:childTnLst>
                        <p:par>
                          <p:cTn id="32" fill="hold">
                            <p:stCondLst>
                              <p:cond delay="0"/>
                            </p:stCondLst>
                            <p:childTnLst>
                              <p:par>
                                <p:cTn id="33" presetID="8" presetClass="entr" presetSubtype="16"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diamond(in)">
                                      <p:cBhvr>
                                        <p:cTn id="35" dur="2000"/>
                                        <p:tgtEl>
                                          <p:spTgt spid="16"/>
                                        </p:tgtEl>
                                      </p:cBhvr>
                                    </p:animEffect>
                                  </p:childTnLst>
                                </p:cTn>
                              </p:par>
                            </p:childTnLst>
                          </p:cTn>
                        </p:par>
                      </p:childTnLst>
                    </p:cTn>
                  </p:par>
                  <p:par>
                    <p:cTn id="36" fill="hold">
                      <p:stCondLst>
                        <p:cond delay="indefinite"/>
                      </p:stCondLst>
                      <p:childTnLst>
                        <p:par>
                          <p:cTn id="37" fill="hold">
                            <p:stCondLst>
                              <p:cond delay="0"/>
                            </p:stCondLst>
                            <p:childTnLst>
                              <p:par>
                                <p:cTn id="38" presetID="21" presetClass="entr" presetSubtype="4" fill="hold" grpId="0" nodeType="click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heel(4)">
                                      <p:cBhvr>
                                        <p:cTn id="40" dur="2000"/>
                                        <p:tgtEl>
                                          <p:spTgt spid="31"/>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additive="base">
                                        <p:cTn id="45" dur="3000" fill="hold"/>
                                        <p:tgtEl>
                                          <p:spTgt spid="14"/>
                                        </p:tgtEl>
                                        <p:attrNameLst>
                                          <p:attrName>ppt_x</p:attrName>
                                        </p:attrNameLst>
                                      </p:cBhvr>
                                      <p:tavLst>
                                        <p:tav tm="0">
                                          <p:val>
                                            <p:strVal val="#ppt_x"/>
                                          </p:val>
                                        </p:tav>
                                        <p:tav tm="100000">
                                          <p:val>
                                            <p:strVal val="#ppt_x"/>
                                          </p:val>
                                        </p:tav>
                                      </p:tavLst>
                                    </p:anim>
                                    <p:anim calcmode="lin" valueType="num">
                                      <p:cBhvr additive="base">
                                        <p:cTn id="46" dur="30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1" presetClass="entr" presetSubtype="4" fill="hold" grpId="0" nodeType="click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wheel(4)">
                                      <p:cBhvr>
                                        <p:cTn id="51" dur="2000"/>
                                        <p:tgtEl>
                                          <p:spTgt spid="32"/>
                                        </p:tgtEl>
                                      </p:cBhvr>
                                    </p:animEffect>
                                  </p:childTnLst>
                                </p:cTn>
                              </p:par>
                            </p:childTnLst>
                          </p:cTn>
                        </p:par>
                      </p:childTnLst>
                    </p:cTn>
                  </p:par>
                  <p:par>
                    <p:cTn id="52" fill="hold">
                      <p:stCondLst>
                        <p:cond delay="indefinite"/>
                      </p:stCondLst>
                      <p:childTnLst>
                        <p:par>
                          <p:cTn id="53" fill="hold">
                            <p:stCondLst>
                              <p:cond delay="0"/>
                            </p:stCondLst>
                            <p:childTnLst>
                              <p:par>
                                <p:cTn id="54" presetID="49" presetClass="entr" presetSubtype="0" decel="100000" fill="hold" grpId="0" nodeType="clickEffect">
                                  <p:stCondLst>
                                    <p:cond delay="0"/>
                                  </p:stCondLst>
                                  <p:childTnLst>
                                    <p:set>
                                      <p:cBhvr>
                                        <p:cTn id="55" dur="1" fill="hold">
                                          <p:stCondLst>
                                            <p:cond delay="0"/>
                                          </p:stCondLst>
                                        </p:cTn>
                                        <p:tgtEl>
                                          <p:spTgt spid="15"/>
                                        </p:tgtEl>
                                        <p:attrNameLst>
                                          <p:attrName>style.visibility</p:attrName>
                                        </p:attrNameLst>
                                      </p:cBhvr>
                                      <p:to>
                                        <p:strVal val="visible"/>
                                      </p:to>
                                    </p:set>
                                    <p:anim calcmode="lin" valueType="num">
                                      <p:cBhvr>
                                        <p:cTn id="56" dur="5000" fill="hold"/>
                                        <p:tgtEl>
                                          <p:spTgt spid="15"/>
                                        </p:tgtEl>
                                        <p:attrNameLst>
                                          <p:attrName>ppt_w</p:attrName>
                                        </p:attrNameLst>
                                      </p:cBhvr>
                                      <p:tavLst>
                                        <p:tav tm="0">
                                          <p:val>
                                            <p:fltVal val="0"/>
                                          </p:val>
                                        </p:tav>
                                        <p:tav tm="100000">
                                          <p:val>
                                            <p:strVal val="#ppt_w"/>
                                          </p:val>
                                        </p:tav>
                                      </p:tavLst>
                                    </p:anim>
                                    <p:anim calcmode="lin" valueType="num">
                                      <p:cBhvr>
                                        <p:cTn id="57" dur="5000" fill="hold"/>
                                        <p:tgtEl>
                                          <p:spTgt spid="15"/>
                                        </p:tgtEl>
                                        <p:attrNameLst>
                                          <p:attrName>ppt_h</p:attrName>
                                        </p:attrNameLst>
                                      </p:cBhvr>
                                      <p:tavLst>
                                        <p:tav tm="0">
                                          <p:val>
                                            <p:fltVal val="0"/>
                                          </p:val>
                                        </p:tav>
                                        <p:tav tm="100000">
                                          <p:val>
                                            <p:strVal val="#ppt_h"/>
                                          </p:val>
                                        </p:tav>
                                      </p:tavLst>
                                    </p:anim>
                                    <p:anim calcmode="lin" valueType="num">
                                      <p:cBhvr>
                                        <p:cTn id="58" dur="5000" fill="hold"/>
                                        <p:tgtEl>
                                          <p:spTgt spid="15"/>
                                        </p:tgtEl>
                                        <p:attrNameLst>
                                          <p:attrName>style.rotation</p:attrName>
                                        </p:attrNameLst>
                                      </p:cBhvr>
                                      <p:tavLst>
                                        <p:tav tm="0">
                                          <p:val>
                                            <p:fltVal val="360"/>
                                          </p:val>
                                        </p:tav>
                                        <p:tav tm="100000">
                                          <p:val>
                                            <p:fltVal val="0"/>
                                          </p:val>
                                        </p:tav>
                                      </p:tavLst>
                                    </p:anim>
                                    <p:animEffect transition="in" filter="fade">
                                      <p:cBhvr>
                                        <p:cTn id="59" dur="5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animBg="1"/>
      <p:bldP spid="14" grpId="0" animBg="1"/>
      <p:bldP spid="15" grpId="0" animBg="1"/>
      <p:bldP spid="16" grpId="0" animBg="1"/>
      <p:bldP spid="30" grpId="0" animBg="1"/>
      <p:bldP spid="31" grpId="0" animBg="1"/>
      <p:bldP spid="3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Autofit/>
          </a:bodyPr>
          <a:lstStyle/>
          <a:p>
            <a:pPr rtl="1"/>
            <a:r>
              <a:rPr lang="ar-MA" sz="5000" dirty="0" smtClean="0">
                <a:solidFill>
                  <a:schemeClr val="tx1"/>
                </a:solidFill>
              </a:rPr>
              <a:t>إن المدرس يحرص على إيقاظ الرغبة في التعلم عن طريق </a:t>
            </a:r>
            <a:r>
              <a:rPr lang="ar-MA" sz="5000" dirty="0" err="1" smtClean="0">
                <a:solidFill>
                  <a:schemeClr val="tx1"/>
                </a:solidFill>
              </a:rPr>
              <a:t>تلغيز</a:t>
            </a:r>
            <a:r>
              <a:rPr lang="ar-MA" sz="5000" dirty="0" smtClean="0">
                <a:solidFill>
                  <a:schemeClr val="tx1"/>
                </a:solidFill>
              </a:rPr>
              <a:t> المعرفة عبر تصور ”</a:t>
            </a:r>
            <a:r>
              <a:rPr lang="ar-MA" sz="5000" dirty="0" smtClean="0">
                <a:solidFill>
                  <a:srgbClr val="FF0000"/>
                </a:solidFill>
              </a:rPr>
              <a:t>وضعيات مشاكل صعبة وقابلة للتجاوز</a:t>
            </a:r>
            <a:r>
              <a:rPr lang="ar-MA" sz="5000" dirty="0" smtClean="0">
                <a:solidFill>
                  <a:schemeClr val="tx1"/>
                </a:solidFill>
              </a:rPr>
              <a:t>“ ترفع من احتمال حدوث التعلم باعتبارها ”</a:t>
            </a:r>
            <a:r>
              <a:rPr lang="ar-MA" sz="5000" dirty="0" smtClean="0">
                <a:solidFill>
                  <a:srgbClr val="FF0000"/>
                </a:solidFill>
              </a:rPr>
              <a:t>وضعية </a:t>
            </a:r>
            <a:r>
              <a:rPr lang="ar-MA" sz="5000" dirty="0" err="1" smtClean="0">
                <a:solidFill>
                  <a:srgbClr val="FF0000"/>
                </a:solidFill>
              </a:rPr>
              <a:t>ديداكتيكية</a:t>
            </a:r>
            <a:r>
              <a:rPr lang="ar-MA" sz="5000" dirty="0" smtClean="0">
                <a:solidFill>
                  <a:srgbClr val="FF0000"/>
                </a:solidFill>
              </a:rPr>
              <a:t> يُقترح فيها على الذات مهمة لا يمكن أن تنجز إنجازا جيدا دون أن تنجز تعلما يشكل الهدف الحقيقي للوضعية المشكل ولا يتحقق إلا بإزاحة العوائق أثناء إنجاز المهمة</a:t>
            </a:r>
            <a:r>
              <a:rPr lang="ar-MA" sz="5000" dirty="0" smtClean="0">
                <a:solidFill>
                  <a:schemeClr val="tx1"/>
                </a:solidFill>
              </a:rPr>
              <a:t>“  </a:t>
            </a:r>
            <a:endParaRPr lang="fr-FR" sz="50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right)">
                                      <p:cBhvr>
                                        <p:cTn id="7" dur="5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re 1"/>
          <p:cNvSpPr>
            <a:spLocks noGrp="1"/>
          </p:cNvSpPr>
          <p:nvPr>
            <p:ph type="ctrTitle"/>
          </p:nvPr>
        </p:nvSpPr>
        <p:spPr>
          <a:xfrm rot="799438">
            <a:off x="532792" y="1000931"/>
            <a:ext cx="8197273" cy="4886117"/>
          </a:xfrm>
          <a:blipFill>
            <a:blip r:embed="rId3"/>
            <a:stretch>
              <a:fillRect/>
            </a:stretch>
          </a:blipFill>
        </p:spPr>
        <p:txBody>
          <a:bodyPr>
            <a:noAutofit/>
          </a:bodyPr>
          <a:lstStyle/>
          <a:p>
            <a:r>
              <a:rPr lang="fr-FR" sz="8000" dirty="0" smtClean="0"/>
              <a:t>Commençons par ne pas confondre </a:t>
            </a:r>
            <a:r>
              <a:rPr lang="fr-FR" sz="8000" dirty="0" smtClean="0">
                <a:solidFill>
                  <a:srgbClr val="FF0000"/>
                </a:solidFill>
              </a:rPr>
              <a:t>problème et exercice!</a:t>
            </a:r>
            <a:endParaRPr lang="fr-FR" sz="8000" b="1" dirty="0">
              <a:solidFill>
                <a:srgbClr val="FF0000"/>
              </a:solidFill>
              <a:latin typeface="David" pitchFamily="34" charset="-79"/>
              <a:cs typeface="David" pitchFamily="34" charset="-79"/>
            </a:endParaRP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228" fill="hold">
                                          <p:stCondLst>
                                            <p:cond delay="0"/>
                                          </p:stCondLst>
                                        </p:cTn>
                                        <p:tgtEl>
                                          <p:spTgt spid="2"/>
                                        </p:tgtEl>
                                        <p:attrNameLst>
                                          <p:attrName>style.rotation</p:attrName>
                                        </p:attrNameLst>
                                      </p:cBhvr>
                                      <p:to>
                                        <p:strVal val="-45.0"/>
                                      </p:to>
                                    </p:set>
                                    <p:anim calcmode="lin" valueType="num">
                                      <p:cBhvr>
                                        <p:cTn id="8" dur="228" fill="hold">
                                          <p:stCondLst>
                                            <p:cond delay="228"/>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7" presetClass="entr" presetSubtype="4" fill="hold" grpId="1" nodeType="clickEffect">
                                  <p:stCondLst>
                                    <p:cond delay="0"/>
                                  </p:stCondLst>
                                  <p:iterate type="lt">
                                    <p:tmPct val="0"/>
                                  </p:iterate>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0" fill="hold"/>
                                        <p:tgtEl>
                                          <p:spTgt spid="2"/>
                                        </p:tgtEl>
                                        <p:attrNameLst>
                                          <p:attrName>ppt_x</p:attrName>
                                        </p:attrNameLst>
                                      </p:cBhvr>
                                      <p:tavLst>
                                        <p:tav tm="0">
                                          <p:val>
                                            <p:strVal val="#ppt_x"/>
                                          </p:val>
                                        </p:tav>
                                        <p:tav tm="100000">
                                          <p:val>
                                            <p:strVal val="#ppt_x"/>
                                          </p:val>
                                        </p:tav>
                                      </p:tavLst>
                                    </p:anim>
                                    <p:anim calcmode="lin" valueType="num">
                                      <p:cBhvr additive="base">
                                        <p:cTn id="17" dur="5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lstStyle/>
          <a:p>
            <a:r>
              <a:rPr lang="fr-FR" dirty="0" smtClean="0">
                <a:solidFill>
                  <a:schemeClr val="tx1"/>
                </a:solidFill>
              </a:rPr>
              <a:t>	</a:t>
            </a:r>
            <a:r>
              <a:rPr lang="fr-FR" sz="6000" dirty="0" smtClean="0">
                <a:solidFill>
                  <a:schemeClr val="tx1"/>
                </a:solidFill>
              </a:rPr>
              <a:t>Une activité qui ne consiste qu’en </a:t>
            </a:r>
            <a:r>
              <a:rPr lang="fr-FR" sz="6000" u="sng" dirty="0" smtClean="0">
                <a:solidFill>
                  <a:schemeClr val="tx1"/>
                </a:solidFill>
              </a:rPr>
              <a:t>application </a:t>
            </a:r>
            <a:r>
              <a:rPr lang="fr-FR" sz="6000" dirty="0" smtClean="0">
                <a:solidFill>
                  <a:schemeClr val="tx1"/>
                </a:solidFill>
              </a:rPr>
              <a:t>d’un modèle de résolution, c’est-à-dire d’une </a:t>
            </a:r>
            <a:r>
              <a:rPr lang="fr-FR" sz="6000" u="sng" dirty="0" smtClean="0">
                <a:solidFill>
                  <a:schemeClr val="tx1"/>
                </a:solidFill>
              </a:rPr>
              <a:t>procédure toute faite</a:t>
            </a:r>
            <a:r>
              <a:rPr lang="fr-FR" sz="6000" dirty="0" smtClean="0">
                <a:solidFill>
                  <a:schemeClr val="tx1"/>
                </a:solidFill>
              </a:rPr>
              <a:t>, ne constitue pas un véritable problème mais </a:t>
            </a:r>
            <a:r>
              <a:rPr lang="fr-FR" sz="6000" dirty="0" smtClean="0">
                <a:solidFill>
                  <a:srgbClr val="FF0000"/>
                </a:solidFill>
              </a:rPr>
              <a:t>un simple exercice</a:t>
            </a:r>
            <a:r>
              <a:rPr lang="fr-FR" sz="4400" dirty="0" smtClean="0">
                <a:solidFill>
                  <a:schemeClr val="tx1"/>
                </a:solidFill>
              </a:rPr>
              <a:t>.</a:t>
            </a:r>
          </a:p>
          <a:p>
            <a:pPr algn="just"/>
            <a:endParaRPr lang="fr-FR" dirty="0">
              <a:solidFill>
                <a:schemeClr val="tx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fontScale="92500" lnSpcReduction="10000"/>
          </a:bodyPr>
          <a:lstStyle/>
          <a:p>
            <a:pPr algn="just"/>
            <a:r>
              <a:rPr lang="fr-FR" sz="6500" dirty="0" smtClean="0">
                <a:solidFill>
                  <a:schemeClr val="tx1"/>
                </a:solidFill>
              </a:rPr>
              <a:t>=</a:t>
            </a:r>
            <a:r>
              <a:rPr lang="fr-FR" dirty="0" smtClean="0">
                <a:solidFill>
                  <a:schemeClr val="tx1"/>
                </a:solidFill>
              </a:rPr>
              <a:t> </a:t>
            </a:r>
            <a:r>
              <a:rPr lang="fr-FR" sz="4600" dirty="0" smtClean="0">
                <a:solidFill>
                  <a:schemeClr val="tx1"/>
                </a:solidFill>
              </a:rPr>
              <a:t>Certaines méthodes pédagogiques sont fondées sur l’idée qu’en fournissant aux élèves une règle et en leur demandant de l’appliquer; </a:t>
            </a:r>
            <a:r>
              <a:rPr lang="fr-FR" sz="4600" dirty="0" smtClean="0">
                <a:solidFill>
                  <a:srgbClr val="FF0000"/>
                </a:solidFill>
              </a:rPr>
              <a:t>cela leur suffit pour l’intégrer</a:t>
            </a:r>
            <a:r>
              <a:rPr lang="fr-FR" sz="4600" dirty="0" smtClean="0">
                <a:solidFill>
                  <a:schemeClr val="tx1"/>
                </a:solidFill>
              </a:rPr>
              <a:t>. </a:t>
            </a:r>
            <a:endParaRPr lang="ar-MA" sz="4600" dirty="0" smtClean="0">
              <a:solidFill>
                <a:schemeClr val="tx1"/>
              </a:solidFill>
            </a:endParaRPr>
          </a:p>
          <a:p>
            <a:pPr algn="just"/>
            <a:r>
              <a:rPr lang="ar-MA" sz="4600" dirty="0" smtClean="0">
                <a:solidFill>
                  <a:schemeClr val="tx1"/>
                </a:solidFill>
              </a:rPr>
              <a:t>	</a:t>
            </a:r>
            <a:r>
              <a:rPr lang="fr-FR" sz="4600" dirty="0" smtClean="0">
                <a:solidFill>
                  <a:schemeClr val="tx1"/>
                </a:solidFill>
              </a:rPr>
              <a:t>Si c’est possible pour des connaissances simples, limitées, </a:t>
            </a:r>
            <a:r>
              <a:rPr lang="fr-FR" sz="4600" dirty="0" smtClean="0">
                <a:solidFill>
                  <a:srgbClr val="FF0000"/>
                </a:solidFill>
              </a:rPr>
              <a:t>il n’en est pas de même pour la plupart des savoirs qui demandent une véritable construction</a:t>
            </a:r>
            <a:r>
              <a:rPr lang="fr-FR" sz="4600" dirty="0" smtClean="0">
                <a:solidFill>
                  <a:schemeClr val="tx1"/>
                </a:solidFill>
              </a:rPr>
              <a:t>. </a:t>
            </a:r>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5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box(in)">
                                      <p:cBhvr>
                                        <p:cTn id="15"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fontScale="85000" lnSpcReduction="10000"/>
          </a:bodyPr>
          <a:lstStyle/>
          <a:p>
            <a:r>
              <a:rPr lang="fr-FR" dirty="0" smtClean="0">
                <a:solidFill>
                  <a:schemeClr val="tx1"/>
                </a:solidFill>
              </a:rPr>
              <a:t>	</a:t>
            </a:r>
            <a:r>
              <a:rPr lang="fr-FR" sz="5600" dirty="0" smtClean="0">
                <a:solidFill>
                  <a:schemeClr val="tx1"/>
                </a:solidFill>
              </a:rPr>
              <a:t>≠ Un problème </a:t>
            </a:r>
            <a:endParaRPr lang="ar-MA" sz="5600" dirty="0" smtClean="0">
              <a:solidFill>
                <a:schemeClr val="tx1"/>
              </a:solidFill>
            </a:endParaRPr>
          </a:p>
          <a:p>
            <a:pPr algn="just"/>
            <a:r>
              <a:rPr lang="fr-FR" sz="5200" dirty="0" smtClean="0">
                <a:solidFill>
                  <a:schemeClr val="tx1"/>
                </a:solidFill>
                <a:latin typeface="Calibri"/>
              </a:rPr>
              <a:t>	il </a:t>
            </a:r>
            <a:r>
              <a:rPr lang="fr-FR" sz="5400" dirty="0" smtClean="0">
                <a:solidFill>
                  <a:schemeClr val="tx1"/>
                </a:solidFill>
              </a:rPr>
              <a:t>se définit moins par la tâche à effectuer que par </a:t>
            </a:r>
            <a:r>
              <a:rPr lang="fr-FR" sz="5400" dirty="0" smtClean="0">
                <a:solidFill>
                  <a:srgbClr val="FF0000"/>
                </a:solidFill>
              </a:rPr>
              <a:t>la situation dans laquelle l’apprenant est placé</a:t>
            </a:r>
            <a:r>
              <a:rPr lang="fr-FR" sz="5400" dirty="0" smtClean="0">
                <a:solidFill>
                  <a:schemeClr val="tx1"/>
                </a:solidFill>
              </a:rPr>
              <a:t>. Il en est de même pour le cheminement suivi et le but à atteindre: </a:t>
            </a:r>
          </a:p>
          <a:p>
            <a:pPr algn="just"/>
            <a:r>
              <a:rPr lang="fr-FR" sz="5400" dirty="0" smtClean="0">
                <a:solidFill>
                  <a:schemeClr val="tx1"/>
                </a:solidFill>
              </a:rPr>
              <a:t>	Résoudre un problème, ce n’est pas trouver une réponse, c’est </a:t>
            </a:r>
            <a:r>
              <a:rPr lang="fr-FR" sz="5400" dirty="0" smtClean="0">
                <a:solidFill>
                  <a:srgbClr val="FF0000"/>
                </a:solidFill>
              </a:rPr>
              <a:t>mettre au point une stratégie</a:t>
            </a:r>
            <a:r>
              <a:rPr lang="fr-FR" sz="5400" dirty="0" smtClean="0">
                <a:solidFill>
                  <a:schemeClr val="tx1"/>
                </a:solidFill>
              </a:rPr>
              <a:t>, c’est concevoir et </a:t>
            </a:r>
            <a:r>
              <a:rPr lang="fr-FR" sz="5400" dirty="0" smtClean="0">
                <a:solidFill>
                  <a:srgbClr val="FF0000"/>
                </a:solidFill>
              </a:rPr>
              <a:t>mener une démarche </a:t>
            </a:r>
            <a:r>
              <a:rPr lang="fr-FR" sz="5400" dirty="0" smtClean="0">
                <a:solidFill>
                  <a:schemeClr val="tx1"/>
                </a:solidFill>
              </a:rPr>
              <a:t>de recherche</a:t>
            </a:r>
          </a:p>
          <a:p>
            <a:pPr algn="just"/>
            <a:endParaRPr lang="fr-FR" sz="5200" dirty="0" smtClean="0">
              <a:solidFill>
                <a:schemeClr val="tx1"/>
              </a:solidFill>
            </a:endParaRP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plus(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trips(downLeft)">
                                      <p:cBhvr>
                                        <p:cTn id="17" dur="3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re 1"/>
          <p:cNvSpPr>
            <a:spLocks noGrp="1"/>
          </p:cNvSpPr>
          <p:nvPr>
            <p:ph type="ctrTitle"/>
          </p:nvPr>
        </p:nvSpPr>
        <p:spPr>
          <a:xfrm rot="799438">
            <a:off x="532792" y="1000931"/>
            <a:ext cx="8197273" cy="4886117"/>
          </a:xfrm>
          <a:blipFill>
            <a:blip r:embed="rId3"/>
            <a:stretch>
              <a:fillRect/>
            </a:stretch>
          </a:blipFill>
        </p:spPr>
        <p:txBody>
          <a:bodyPr>
            <a:noAutofit/>
          </a:bodyPr>
          <a:lstStyle/>
          <a:p>
            <a:r>
              <a:rPr lang="fr-FR" sz="8000" b="1" dirty="0" smtClean="0">
                <a:solidFill>
                  <a:srgbClr val="7030A0"/>
                </a:solidFill>
              </a:rPr>
              <a:t>Explorer</a:t>
            </a:r>
            <a:br>
              <a:rPr lang="fr-FR" sz="8000" b="1" dirty="0" smtClean="0">
                <a:solidFill>
                  <a:srgbClr val="7030A0"/>
                </a:solidFill>
              </a:rPr>
            </a:br>
            <a:r>
              <a:rPr lang="fr-FR" sz="8000" b="1" dirty="0" smtClean="0">
                <a:solidFill>
                  <a:srgbClr val="7030A0"/>
                </a:solidFill>
              </a:rPr>
              <a:t> le phénomène</a:t>
            </a:r>
            <a:br>
              <a:rPr lang="fr-FR" sz="8000" b="1" dirty="0" smtClean="0">
                <a:solidFill>
                  <a:srgbClr val="7030A0"/>
                </a:solidFill>
              </a:rPr>
            </a:br>
            <a:r>
              <a:rPr lang="fr-FR" sz="8000" b="1" dirty="0" smtClean="0">
                <a:solidFill>
                  <a:srgbClr val="FF0000"/>
                </a:solidFill>
              </a:rPr>
              <a:t>EUREKA !</a:t>
            </a:r>
            <a:endParaRPr lang="fr-FR" sz="8000" b="1" dirty="0">
              <a:solidFill>
                <a:srgbClr val="FF0000"/>
              </a:solidFill>
              <a:latin typeface="David" pitchFamily="34" charset="-79"/>
              <a:cs typeface="David" pitchFamily="34" charset="-79"/>
            </a:endParaRP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228" fill="hold">
                                          <p:stCondLst>
                                            <p:cond delay="0"/>
                                          </p:stCondLst>
                                        </p:cTn>
                                        <p:tgtEl>
                                          <p:spTgt spid="2"/>
                                        </p:tgtEl>
                                        <p:attrNameLst>
                                          <p:attrName>style.rotation</p:attrName>
                                        </p:attrNameLst>
                                      </p:cBhvr>
                                      <p:to>
                                        <p:strVal val="-45.0"/>
                                      </p:to>
                                    </p:set>
                                    <p:anim calcmode="lin" valueType="num">
                                      <p:cBhvr>
                                        <p:cTn id="8" dur="228" fill="hold">
                                          <p:stCondLst>
                                            <p:cond delay="228"/>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7" presetClass="entr" presetSubtype="4" fill="hold" grpId="1" nodeType="clickEffect">
                                  <p:stCondLst>
                                    <p:cond delay="0"/>
                                  </p:stCondLst>
                                  <p:iterate type="lt">
                                    <p:tmPct val="0"/>
                                  </p:iterate>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0" fill="hold"/>
                                        <p:tgtEl>
                                          <p:spTgt spid="2"/>
                                        </p:tgtEl>
                                        <p:attrNameLst>
                                          <p:attrName>ppt_x</p:attrName>
                                        </p:attrNameLst>
                                      </p:cBhvr>
                                      <p:tavLst>
                                        <p:tav tm="0">
                                          <p:val>
                                            <p:strVal val="#ppt_x"/>
                                          </p:val>
                                        </p:tav>
                                        <p:tav tm="100000">
                                          <p:val>
                                            <p:strVal val="#ppt_x"/>
                                          </p:val>
                                        </p:tav>
                                      </p:tavLst>
                                    </p:anim>
                                    <p:anim calcmode="lin" valueType="num">
                                      <p:cBhvr additive="base">
                                        <p:cTn id="17" dur="5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lnSpcReduction="10000"/>
          </a:bodyPr>
          <a:lstStyle/>
          <a:p>
            <a:pPr algn="just"/>
            <a:r>
              <a:rPr lang="fr-FR" dirty="0" smtClean="0"/>
              <a:t>	</a:t>
            </a:r>
            <a:r>
              <a:rPr lang="fr-FR" sz="4400" dirty="0" smtClean="0">
                <a:solidFill>
                  <a:schemeClr val="tx1"/>
                </a:solidFill>
              </a:rPr>
              <a:t>Résoudre un problème, ce n’est donc pas </a:t>
            </a:r>
            <a:r>
              <a:rPr lang="fr-FR" sz="4400" dirty="0" smtClean="0">
                <a:solidFill>
                  <a:srgbClr val="7030A0"/>
                </a:solidFill>
              </a:rPr>
              <a:t>appliquer mais entrer dans un dynamique de recherche</a:t>
            </a:r>
            <a:r>
              <a:rPr lang="fr-FR" sz="4400" dirty="0" smtClean="0">
                <a:solidFill>
                  <a:schemeClr val="tx1"/>
                </a:solidFill>
              </a:rPr>
              <a:t>; c’est </a:t>
            </a:r>
            <a:r>
              <a:rPr lang="fr-FR" sz="4400" dirty="0" smtClean="0">
                <a:solidFill>
                  <a:srgbClr val="FF0000"/>
                </a:solidFill>
              </a:rPr>
              <a:t>inventer une stratégie</a:t>
            </a:r>
            <a:r>
              <a:rPr lang="fr-FR" sz="4400" dirty="0" smtClean="0">
                <a:solidFill>
                  <a:schemeClr val="tx1"/>
                </a:solidFill>
              </a:rPr>
              <a:t>. C’est à partir des nos inventions que nous allons apprendre, que nous allons construire nos savoirs. «</a:t>
            </a:r>
            <a:r>
              <a:rPr lang="fr-FR" sz="4400" dirty="0" smtClean="0">
                <a:solidFill>
                  <a:srgbClr val="FF0000"/>
                </a:solidFill>
              </a:rPr>
              <a:t>Comprendre, c’est inventer </a:t>
            </a:r>
            <a:r>
              <a:rPr lang="fr-FR" sz="4400" dirty="0" smtClean="0">
                <a:solidFill>
                  <a:schemeClr val="tx1"/>
                </a:solidFill>
              </a:rPr>
              <a:t>» disait Piaget. </a:t>
            </a:r>
          </a:p>
          <a:p>
            <a:pPr algn="just"/>
            <a:r>
              <a:rPr lang="fr-FR" sz="4000" dirty="0" smtClean="0">
                <a:solidFill>
                  <a:schemeClr val="tx1"/>
                </a:solidFill>
              </a:rPr>
              <a:t>	</a:t>
            </a:r>
            <a:r>
              <a:rPr lang="fr-FR" dirty="0" smtClean="0">
                <a:solidFill>
                  <a:schemeClr val="tx1"/>
                </a:solidFill>
              </a:rPr>
              <a:t>Cela ne signifie pas qu’il faut comprendre pour inventer, comme on le croit souvent, mais au contraire qu’il s’agit </a:t>
            </a:r>
            <a:r>
              <a:rPr lang="fr-FR" dirty="0" smtClean="0">
                <a:solidFill>
                  <a:srgbClr val="FF0000"/>
                </a:solidFill>
              </a:rPr>
              <a:t>d’inventer pour comprendre</a:t>
            </a:r>
            <a:r>
              <a:rPr lang="fr-FR" dirty="0" smtClean="0">
                <a:solidFill>
                  <a:schemeClr val="tx1"/>
                </a:solidFill>
              </a:rPr>
              <a:t>! </a:t>
            </a:r>
            <a:endParaRPr lang="fr-FR"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3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9" presetClass="entr" presetSubtype="0" decel="10000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2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2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4" dur="200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15"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fontScale="92500" lnSpcReduction="10000"/>
          </a:bodyPr>
          <a:lstStyle/>
          <a:p>
            <a:pPr algn="just"/>
            <a:r>
              <a:rPr lang="fr-FR" dirty="0" smtClean="0">
                <a:solidFill>
                  <a:schemeClr val="tx1"/>
                </a:solidFill>
              </a:rPr>
              <a:t>	</a:t>
            </a:r>
            <a:r>
              <a:rPr lang="fr-FR" sz="5800" dirty="0" smtClean="0">
                <a:solidFill>
                  <a:schemeClr val="tx1"/>
                </a:solidFill>
              </a:rPr>
              <a:t>« </a:t>
            </a:r>
            <a:r>
              <a:rPr lang="fr-FR" sz="5800" dirty="0" smtClean="0">
                <a:solidFill>
                  <a:srgbClr val="7030A0"/>
                </a:solidFill>
              </a:rPr>
              <a:t>Le problème n’est pas un moyen de construire la connaissance; c’est la connaissance qui est un moyen de résoudre un problème </a:t>
            </a:r>
            <a:r>
              <a:rPr lang="fr-FR" sz="5800" dirty="0" smtClean="0">
                <a:solidFill>
                  <a:schemeClr val="tx1"/>
                </a:solidFill>
              </a:rPr>
              <a:t>» </a:t>
            </a:r>
          </a:p>
          <a:p>
            <a:pPr algn="just"/>
            <a:r>
              <a:rPr lang="fr-FR" sz="2800" dirty="0" smtClean="0">
                <a:solidFill>
                  <a:schemeClr val="tx1"/>
                </a:solidFill>
              </a:rPr>
              <a:t>Fabre M. « Situation-problème et savoir scolaire » PUF 1999.</a:t>
            </a:r>
          </a:p>
          <a:p>
            <a:pPr algn="just"/>
            <a:r>
              <a:rPr lang="fr-FR" sz="5200" dirty="0" smtClean="0">
                <a:solidFill>
                  <a:schemeClr val="tx1"/>
                </a:solidFill>
              </a:rPr>
              <a:t>	Le problème doit être ni trop facile ni trop difficile (</a:t>
            </a:r>
            <a:r>
              <a:rPr lang="fr-FR" sz="5200" dirty="0" err="1" smtClean="0">
                <a:solidFill>
                  <a:schemeClr val="tx1"/>
                </a:solidFill>
              </a:rPr>
              <a:t>Vygotski</a:t>
            </a:r>
            <a:r>
              <a:rPr lang="fr-FR" sz="5200" dirty="0" smtClean="0">
                <a:solidFill>
                  <a:schemeClr val="tx1"/>
                </a:solidFill>
              </a:rPr>
              <a:t> «</a:t>
            </a:r>
            <a:r>
              <a:rPr lang="fr-FR" sz="5200" dirty="0" smtClean="0">
                <a:solidFill>
                  <a:srgbClr val="FF0000"/>
                </a:solidFill>
              </a:rPr>
              <a:t>la zone proximale de développement </a:t>
            </a:r>
            <a:endParaRPr lang="fr-FR" sz="5200" dirty="0" smtClean="0">
              <a:solidFill>
                <a:schemeClr val="tx1"/>
              </a:solidFill>
            </a:endParaRPr>
          </a:p>
          <a:p>
            <a:pPr algn="just"/>
            <a:r>
              <a:rPr lang="fr-FR" sz="2800" dirty="0" smtClean="0">
                <a:solidFill>
                  <a:schemeClr val="tx1"/>
                </a:solidFill>
              </a:rPr>
              <a:t>	</a:t>
            </a:r>
            <a:endParaRPr lang="fr-FR" sz="36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plus(in)">
                                      <p:cBhvr>
                                        <p:cTn id="7" dur="2000"/>
                                        <p:tgtEl>
                                          <p:spTgt spid="3">
                                            <p:txEl>
                                              <p:pRg st="0" end="0"/>
                                            </p:txEl>
                                          </p:spTgt>
                                        </p:tgtEl>
                                      </p:cBhvr>
                                    </p:animEffect>
                                  </p:childTnLst>
                                </p:cTn>
                              </p:par>
                              <p:par>
                                <p:cTn id="8" presetID="13" presetClass="entr" presetSubtype="16"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plus(in)">
                                      <p:cBhvr>
                                        <p:cTn id="10" dur="2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lstStyle/>
          <a:p>
            <a:endParaRPr lang="fr-FR" dirty="0"/>
          </a:p>
        </p:txBody>
      </p:sp>
      <p:graphicFrame>
        <p:nvGraphicFramePr>
          <p:cNvPr id="4" name="Tableau 3"/>
          <p:cNvGraphicFramePr>
            <a:graphicFrameLocks noGrp="1"/>
          </p:cNvGraphicFramePr>
          <p:nvPr/>
        </p:nvGraphicFramePr>
        <p:xfrm>
          <a:off x="285720" y="285728"/>
          <a:ext cx="8572560" cy="6572272"/>
        </p:xfrm>
        <a:graphic>
          <a:graphicData uri="http://schemas.openxmlformats.org/drawingml/2006/table">
            <a:tbl>
              <a:tblPr firstRow="1" bandRow="1">
                <a:tableStyleId>{5C22544A-7EE6-4342-B048-85BDC9FD1C3A}</a:tableStyleId>
              </a:tblPr>
              <a:tblGrid>
                <a:gridCol w="4286280"/>
                <a:gridCol w="4286280"/>
              </a:tblGrid>
              <a:tr h="764112">
                <a:tc>
                  <a:txBody>
                    <a:bodyPr/>
                    <a:lstStyle/>
                    <a:p>
                      <a:pPr algn="ctr"/>
                      <a:r>
                        <a:rPr lang="fr-FR" sz="2800" dirty="0" smtClean="0">
                          <a:solidFill>
                            <a:srgbClr val="FF0000"/>
                          </a:solidFill>
                        </a:rPr>
                        <a:t>Exercice</a:t>
                      </a:r>
                      <a:endParaRPr lang="fr-FR" sz="2800" dirty="0">
                        <a:solidFill>
                          <a:srgbClr val="FF0000"/>
                        </a:solidFill>
                      </a:endParaRPr>
                    </a:p>
                  </a:txBody>
                  <a:tcPr>
                    <a:solidFill>
                      <a:schemeClr val="accent6">
                        <a:lumMod val="40000"/>
                        <a:lumOff val="60000"/>
                      </a:schemeClr>
                    </a:solidFill>
                  </a:tcPr>
                </a:tc>
                <a:tc>
                  <a:txBody>
                    <a:bodyPr/>
                    <a:lstStyle/>
                    <a:p>
                      <a:pPr algn="ctr"/>
                      <a:r>
                        <a:rPr lang="fr-FR" sz="2800" dirty="0" smtClean="0">
                          <a:solidFill>
                            <a:srgbClr val="FF0000"/>
                          </a:solidFill>
                        </a:rPr>
                        <a:t>Problème</a:t>
                      </a:r>
                      <a:endParaRPr lang="fr-FR" sz="2800" dirty="0">
                        <a:solidFill>
                          <a:srgbClr val="FF0000"/>
                        </a:solidFill>
                      </a:endParaRPr>
                    </a:p>
                  </a:txBody>
                  <a:tcPr>
                    <a:solidFill>
                      <a:schemeClr val="accent3"/>
                    </a:solidFill>
                  </a:tcPr>
                </a:tc>
              </a:tr>
              <a:tr h="764112">
                <a:tc>
                  <a:txBody>
                    <a:bodyPr/>
                    <a:lstStyle/>
                    <a:p>
                      <a:pPr algn="ctr"/>
                      <a:r>
                        <a:rPr lang="fr-FR" sz="2800" dirty="0" smtClean="0"/>
                        <a:t>Conditionnement</a:t>
                      </a:r>
                    </a:p>
                  </a:txBody>
                  <a:tcPr>
                    <a:solidFill>
                      <a:schemeClr val="accent6">
                        <a:lumMod val="40000"/>
                        <a:lumOff val="60000"/>
                      </a:schemeClr>
                    </a:solidFill>
                  </a:tcPr>
                </a:tc>
                <a:tc>
                  <a:txBody>
                    <a:bodyPr/>
                    <a:lstStyle/>
                    <a:p>
                      <a:pPr algn="ctr"/>
                      <a:r>
                        <a:rPr lang="fr-FR" sz="2800" dirty="0" smtClean="0">
                          <a:solidFill>
                            <a:schemeClr val="tx1"/>
                          </a:solidFill>
                        </a:rPr>
                        <a:t>Ouverture</a:t>
                      </a:r>
                      <a:endParaRPr lang="fr-FR" sz="2800" dirty="0">
                        <a:solidFill>
                          <a:schemeClr val="tx1"/>
                        </a:solidFill>
                      </a:endParaRPr>
                    </a:p>
                  </a:txBody>
                  <a:tcPr>
                    <a:solidFill>
                      <a:schemeClr val="accent3"/>
                    </a:solidFill>
                  </a:tcPr>
                </a:tc>
              </a:tr>
              <a:tr h="764112">
                <a:tc>
                  <a:txBody>
                    <a:bodyPr/>
                    <a:lstStyle/>
                    <a:p>
                      <a:pPr algn="ctr"/>
                      <a:r>
                        <a:rPr lang="fr-FR" sz="2800" dirty="0" smtClean="0"/>
                        <a:t>Application/ entraînement</a:t>
                      </a:r>
                      <a:endParaRPr lang="fr-FR" sz="2800" dirty="0"/>
                    </a:p>
                  </a:txBody>
                  <a:tcPr>
                    <a:solidFill>
                      <a:schemeClr val="accent6">
                        <a:lumMod val="40000"/>
                        <a:lumOff val="60000"/>
                      </a:schemeClr>
                    </a:solidFill>
                  </a:tcPr>
                </a:tc>
                <a:tc>
                  <a:txBody>
                    <a:bodyPr/>
                    <a:lstStyle/>
                    <a:p>
                      <a:pPr algn="ctr"/>
                      <a:r>
                        <a:rPr lang="fr-FR" sz="2800" dirty="0" smtClean="0"/>
                        <a:t>Créativité / autonomisation</a:t>
                      </a:r>
                      <a:endParaRPr lang="fr-FR" sz="2800" dirty="0"/>
                    </a:p>
                  </a:txBody>
                  <a:tcPr>
                    <a:solidFill>
                      <a:schemeClr val="accent3"/>
                    </a:solidFill>
                  </a:tcPr>
                </a:tc>
              </a:tr>
              <a:tr h="1223488">
                <a:tc>
                  <a:txBody>
                    <a:bodyPr/>
                    <a:lstStyle/>
                    <a:p>
                      <a:pPr algn="ctr"/>
                      <a:r>
                        <a:rPr lang="fr-FR" sz="2800" dirty="0" smtClean="0"/>
                        <a:t>reproduction/ consolidation d’un savoir </a:t>
                      </a:r>
                      <a:endParaRPr lang="fr-FR" sz="2800" dirty="0"/>
                    </a:p>
                  </a:txBody>
                  <a:tcPr>
                    <a:solidFill>
                      <a:schemeClr val="accent6">
                        <a:lumMod val="40000"/>
                        <a:lumOff val="60000"/>
                      </a:schemeClr>
                    </a:solidFill>
                  </a:tcPr>
                </a:tc>
                <a:tc>
                  <a:txBody>
                    <a:bodyPr/>
                    <a:lstStyle/>
                    <a:p>
                      <a:pPr algn="ctr"/>
                      <a:r>
                        <a:rPr lang="fr-FR" sz="2800" dirty="0" smtClean="0"/>
                        <a:t>Découverte / processus à inventer</a:t>
                      </a:r>
                      <a:endParaRPr lang="fr-FR" sz="2800" dirty="0"/>
                    </a:p>
                  </a:txBody>
                  <a:tcPr>
                    <a:solidFill>
                      <a:schemeClr val="accent3"/>
                    </a:solidFill>
                  </a:tcPr>
                </a:tc>
              </a:tr>
              <a:tr h="764112">
                <a:tc>
                  <a:txBody>
                    <a:bodyPr/>
                    <a:lstStyle/>
                    <a:p>
                      <a:pPr algn="ctr"/>
                      <a:r>
                        <a:rPr lang="fr-FR" sz="2800" dirty="0" smtClean="0"/>
                        <a:t>Situation connue</a:t>
                      </a:r>
                      <a:endParaRPr lang="fr-FR" sz="2800" dirty="0"/>
                    </a:p>
                  </a:txBody>
                  <a:tcPr>
                    <a:solidFill>
                      <a:schemeClr val="accent6">
                        <a:lumMod val="40000"/>
                        <a:lumOff val="60000"/>
                      </a:schemeClr>
                    </a:solidFill>
                  </a:tcPr>
                </a:tc>
                <a:tc>
                  <a:txBody>
                    <a:bodyPr/>
                    <a:lstStyle/>
                    <a:p>
                      <a:pPr algn="ctr"/>
                      <a:r>
                        <a:rPr lang="fr-FR" sz="2800" dirty="0" smtClean="0"/>
                        <a:t>Situation</a:t>
                      </a:r>
                      <a:r>
                        <a:rPr lang="fr-FR" sz="2800" baseline="0" dirty="0" smtClean="0"/>
                        <a:t> inédite</a:t>
                      </a:r>
                      <a:endParaRPr lang="fr-FR" sz="2800" dirty="0"/>
                    </a:p>
                  </a:txBody>
                  <a:tcPr>
                    <a:solidFill>
                      <a:schemeClr val="accent3"/>
                    </a:solidFill>
                  </a:tcPr>
                </a:tc>
              </a:tr>
              <a:tr h="764112">
                <a:tc>
                  <a:txBody>
                    <a:bodyPr/>
                    <a:lstStyle/>
                    <a:p>
                      <a:pPr algn="ctr"/>
                      <a:r>
                        <a:rPr lang="fr-FR" sz="2800" dirty="0" smtClean="0"/>
                        <a:t>Démarche déjà acquise</a:t>
                      </a:r>
                      <a:endParaRPr lang="fr-FR" sz="2800" dirty="0"/>
                    </a:p>
                  </a:txBody>
                  <a:tcPr>
                    <a:solidFill>
                      <a:schemeClr val="accent6">
                        <a:lumMod val="40000"/>
                        <a:lumOff val="60000"/>
                      </a:schemeClr>
                    </a:solidFill>
                  </a:tcPr>
                </a:tc>
                <a:tc>
                  <a:txBody>
                    <a:bodyPr/>
                    <a:lstStyle/>
                    <a:p>
                      <a:pPr algn="ctr"/>
                      <a:r>
                        <a:rPr lang="fr-FR" sz="2800" dirty="0" smtClean="0"/>
                        <a:t>Méthode inconnue</a:t>
                      </a:r>
                      <a:endParaRPr lang="fr-FR" sz="2800" dirty="0"/>
                    </a:p>
                  </a:txBody>
                  <a:tcPr>
                    <a:solidFill>
                      <a:schemeClr val="accent3"/>
                    </a:solidFill>
                  </a:tcPr>
                </a:tc>
              </a:tr>
              <a:tr h="764112">
                <a:tc>
                  <a:txBody>
                    <a:bodyPr/>
                    <a:lstStyle/>
                    <a:p>
                      <a:pPr algn="ctr"/>
                      <a:r>
                        <a:rPr lang="fr-FR" sz="2800" dirty="0" smtClean="0"/>
                        <a:t>Exécution</a:t>
                      </a:r>
                      <a:r>
                        <a:rPr lang="fr-FR" sz="2800" baseline="0" dirty="0" smtClean="0"/>
                        <a:t> </a:t>
                      </a:r>
                      <a:r>
                        <a:rPr lang="fr-FR" sz="2800" dirty="0" smtClean="0"/>
                        <a:t>mécanique</a:t>
                      </a:r>
                      <a:endParaRPr lang="fr-FR" sz="2800" dirty="0"/>
                    </a:p>
                  </a:txBody>
                  <a:tcPr>
                    <a:solidFill>
                      <a:schemeClr val="accent6">
                        <a:lumMod val="40000"/>
                        <a:lumOff val="60000"/>
                      </a:schemeClr>
                    </a:solidFill>
                  </a:tcPr>
                </a:tc>
                <a:tc>
                  <a:txBody>
                    <a:bodyPr/>
                    <a:lstStyle/>
                    <a:p>
                      <a:pPr algn="ctr"/>
                      <a:r>
                        <a:rPr lang="fr-FR" sz="2800" dirty="0" smtClean="0"/>
                        <a:t>Analyse</a:t>
                      </a:r>
                      <a:r>
                        <a:rPr lang="fr-FR" sz="2800" baseline="0" dirty="0" smtClean="0"/>
                        <a:t> méthodique</a:t>
                      </a:r>
                      <a:endParaRPr lang="fr-FR" sz="2800" dirty="0"/>
                    </a:p>
                  </a:txBody>
                  <a:tcPr>
                    <a:solidFill>
                      <a:schemeClr val="accent3"/>
                    </a:solidFill>
                  </a:tcPr>
                </a:tc>
              </a:tr>
              <a:tr h="764112">
                <a:tc>
                  <a:txBody>
                    <a:bodyPr/>
                    <a:lstStyle/>
                    <a:p>
                      <a:pPr algn="ctr"/>
                      <a:r>
                        <a:rPr lang="fr-FR" sz="2800" dirty="0" smtClean="0"/>
                        <a:t>Saisie immédiate </a:t>
                      </a:r>
                      <a:endParaRPr lang="fr-FR" sz="2800" dirty="0"/>
                    </a:p>
                  </a:txBody>
                  <a:tcPr>
                    <a:solidFill>
                      <a:schemeClr val="accent6">
                        <a:lumMod val="40000"/>
                        <a:lumOff val="60000"/>
                      </a:schemeClr>
                    </a:solidFill>
                  </a:tcPr>
                </a:tc>
                <a:tc>
                  <a:txBody>
                    <a:bodyPr/>
                    <a:lstStyle/>
                    <a:p>
                      <a:pPr algn="ctr"/>
                      <a:r>
                        <a:rPr lang="fr-FR" sz="2800" dirty="0" smtClean="0"/>
                        <a:t>Acquisition</a:t>
                      </a:r>
                      <a:r>
                        <a:rPr lang="fr-FR" sz="2800" baseline="0" dirty="0" smtClean="0"/>
                        <a:t> d’un savoir</a:t>
                      </a:r>
                      <a:endParaRPr lang="fr-FR" sz="2800" dirty="0"/>
                    </a:p>
                  </a:txBody>
                  <a:tcPr>
                    <a:solidFill>
                      <a:schemeClr val="accent3"/>
                    </a:solidFill>
                  </a:tcPr>
                </a:tc>
              </a:tr>
            </a:tbl>
          </a:graphicData>
        </a:graphic>
      </p:graphicFrame>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re 1"/>
          <p:cNvSpPr>
            <a:spLocks noGrp="1"/>
          </p:cNvSpPr>
          <p:nvPr>
            <p:ph type="ctrTitle"/>
          </p:nvPr>
        </p:nvSpPr>
        <p:spPr>
          <a:xfrm rot="799438">
            <a:off x="294570" y="973107"/>
            <a:ext cx="8438745" cy="4886117"/>
          </a:xfrm>
          <a:blipFill>
            <a:blip r:embed="rId3"/>
            <a:stretch>
              <a:fillRect/>
            </a:stretch>
          </a:blipFill>
        </p:spPr>
        <p:txBody>
          <a:bodyPr>
            <a:noAutofit/>
          </a:bodyPr>
          <a:lstStyle/>
          <a:p>
            <a:pPr lvl="0"/>
            <a:r>
              <a:rPr lang="fr-FR" sz="8000" b="1" dirty="0" smtClean="0">
                <a:solidFill>
                  <a:srgbClr val="FF0000"/>
                </a:solidFill>
              </a:rPr>
              <a:t>Critères essentiels définissant une situation</a:t>
            </a:r>
            <a:r>
              <a:rPr lang="ar-MA" sz="8000" b="1" dirty="0" smtClean="0">
                <a:solidFill>
                  <a:srgbClr val="FF0000"/>
                </a:solidFill>
              </a:rPr>
              <a:t>-</a:t>
            </a:r>
            <a:r>
              <a:rPr lang="fr-FR" sz="8000" b="1" dirty="0" smtClean="0">
                <a:solidFill>
                  <a:srgbClr val="FF0000"/>
                </a:solidFill>
              </a:rPr>
              <a:t>problème</a:t>
            </a:r>
            <a:endParaRPr lang="fr-FR" sz="8000" b="1" dirty="0">
              <a:solidFill>
                <a:srgbClr val="FF0000"/>
              </a:solidFill>
              <a:latin typeface="David" pitchFamily="34" charset="-79"/>
              <a:cs typeface="David" pitchFamily="34" charset="-79"/>
            </a:endParaRP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228" fill="hold">
                                          <p:stCondLst>
                                            <p:cond delay="0"/>
                                          </p:stCondLst>
                                        </p:cTn>
                                        <p:tgtEl>
                                          <p:spTgt spid="2"/>
                                        </p:tgtEl>
                                        <p:attrNameLst>
                                          <p:attrName>style.rotation</p:attrName>
                                        </p:attrNameLst>
                                      </p:cBhvr>
                                      <p:to>
                                        <p:strVal val="-45.0"/>
                                      </p:to>
                                    </p:set>
                                    <p:anim calcmode="lin" valueType="num">
                                      <p:cBhvr>
                                        <p:cTn id="8" dur="228" fill="hold">
                                          <p:stCondLst>
                                            <p:cond delay="228"/>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7" presetClass="entr" presetSubtype="4" fill="hold" grpId="1" nodeType="clickEffect">
                                  <p:stCondLst>
                                    <p:cond delay="0"/>
                                  </p:stCondLst>
                                  <p:iterate type="lt">
                                    <p:tmPct val="0"/>
                                  </p:iterate>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0" fill="hold"/>
                                        <p:tgtEl>
                                          <p:spTgt spid="2"/>
                                        </p:tgtEl>
                                        <p:attrNameLst>
                                          <p:attrName>ppt_x</p:attrName>
                                        </p:attrNameLst>
                                      </p:cBhvr>
                                      <p:tavLst>
                                        <p:tav tm="0">
                                          <p:val>
                                            <p:strVal val="#ppt_x"/>
                                          </p:val>
                                        </p:tav>
                                        <p:tav tm="100000">
                                          <p:val>
                                            <p:strVal val="#ppt_x"/>
                                          </p:val>
                                        </p:tav>
                                      </p:tavLst>
                                    </p:anim>
                                    <p:anim calcmode="lin" valueType="num">
                                      <p:cBhvr additive="base">
                                        <p:cTn id="17" dur="5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fontScale="92500" lnSpcReduction="20000"/>
          </a:bodyPr>
          <a:lstStyle/>
          <a:p>
            <a:r>
              <a:rPr lang="fr-FR" sz="4000" dirty="0" smtClean="0">
                <a:solidFill>
                  <a:srgbClr val="FF0000"/>
                </a:solidFill>
              </a:rPr>
              <a:t>1) Une situation-problème  doit toucher en profondeur les élèves</a:t>
            </a:r>
          </a:p>
          <a:p>
            <a:pPr algn="just"/>
            <a:r>
              <a:rPr lang="fr-FR" sz="4400" dirty="0" smtClean="0">
                <a:solidFill>
                  <a:schemeClr val="tx1"/>
                </a:solidFill>
              </a:rPr>
              <a:t>	Choisir les activités à proposer aux élèves en fonction de leurs </a:t>
            </a:r>
            <a:r>
              <a:rPr lang="fr-FR" sz="4400" dirty="0" smtClean="0">
                <a:solidFill>
                  <a:srgbClr val="7030A0"/>
                </a:solidFill>
              </a:rPr>
              <a:t>envies</a:t>
            </a:r>
            <a:r>
              <a:rPr lang="fr-FR" sz="4400" dirty="0" smtClean="0">
                <a:solidFill>
                  <a:schemeClr val="tx1"/>
                </a:solidFill>
              </a:rPr>
              <a:t>.</a:t>
            </a:r>
            <a:r>
              <a:rPr lang="ar-MA" sz="4400" dirty="0" smtClean="0">
                <a:solidFill>
                  <a:schemeClr val="tx1"/>
                </a:solidFill>
              </a:rPr>
              <a:t> </a:t>
            </a:r>
            <a:r>
              <a:rPr lang="fr-FR" sz="4400" dirty="0" smtClean="0">
                <a:solidFill>
                  <a:schemeClr val="tx1"/>
                </a:solidFill>
              </a:rPr>
              <a:t> (pas de situation-modèle)</a:t>
            </a:r>
          </a:p>
          <a:p>
            <a:pPr algn="just"/>
            <a:r>
              <a:rPr lang="fr-FR" sz="4400" dirty="0" smtClean="0">
                <a:solidFill>
                  <a:schemeClr val="tx1"/>
                </a:solidFill>
              </a:rPr>
              <a:t>	Donner une place prépondérante au </a:t>
            </a:r>
            <a:r>
              <a:rPr lang="fr-FR" sz="4400" dirty="0" smtClean="0">
                <a:solidFill>
                  <a:srgbClr val="7030A0"/>
                </a:solidFill>
              </a:rPr>
              <a:t>tâtonnement expérimental</a:t>
            </a:r>
            <a:r>
              <a:rPr lang="fr-FR" sz="4400" dirty="0" smtClean="0">
                <a:solidFill>
                  <a:schemeClr val="tx1"/>
                </a:solidFill>
              </a:rPr>
              <a:t>.</a:t>
            </a:r>
          </a:p>
          <a:p>
            <a:pPr algn="just"/>
            <a:r>
              <a:rPr lang="fr-FR" sz="4400" dirty="0" smtClean="0">
                <a:solidFill>
                  <a:schemeClr val="tx1"/>
                </a:solidFill>
              </a:rPr>
              <a:t>	Par ce que nous appellerons un tâtonnement analysé, peut faire </a:t>
            </a:r>
            <a:r>
              <a:rPr lang="fr-FR" sz="4400" dirty="0" smtClean="0">
                <a:solidFill>
                  <a:srgbClr val="7030A0"/>
                </a:solidFill>
              </a:rPr>
              <a:t>découvrir progressivement un cheminement efficace et aboutir à un résultat que l’on </a:t>
            </a:r>
            <a:r>
              <a:rPr lang="fr-FR" sz="4400" dirty="0" smtClean="0">
                <a:solidFill>
                  <a:srgbClr val="FF0000"/>
                </a:solidFill>
              </a:rPr>
              <a:t>n’</a:t>
            </a:r>
            <a:r>
              <a:rPr lang="fr-FR" sz="4400" dirty="0" smtClean="0">
                <a:solidFill>
                  <a:srgbClr val="7030A0"/>
                </a:solidFill>
              </a:rPr>
              <a:t>envisageait </a:t>
            </a:r>
            <a:r>
              <a:rPr lang="fr-FR" sz="4400" dirty="0" smtClean="0">
                <a:solidFill>
                  <a:srgbClr val="FF0000"/>
                </a:solidFill>
              </a:rPr>
              <a:t>pas</a:t>
            </a:r>
            <a:r>
              <a:rPr lang="fr-FR" sz="4400" dirty="0" smtClean="0">
                <a:solidFill>
                  <a:srgbClr val="7030A0"/>
                </a:solidFill>
              </a:rPr>
              <a:t> </a:t>
            </a:r>
            <a:r>
              <a:rPr lang="fr-FR" sz="4400" dirty="0" smtClean="0">
                <a:solidFill>
                  <a:srgbClr val="FF0000"/>
                </a:solidFill>
              </a:rPr>
              <a:t>au départ</a:t>
            </a:r>
            <a:r>
              <a:rPr lang="fr-FR" sz="4400" dirty="0" smtClean="0">
                <a:solidFill>
                  <a:srgbClr val="7030A0"/>
                </a:solidFill>
              </a:rPr>
              <a:t>.</a:t>
            </a:r>
          </a:p>
          <a:p>
            <a:endParaRPr lang="fr-FR" sz="4400" dirty="0" smtClean="0">
              <a:solidFill>
                <a:schemeClr val="tx1"/>
              </a:solidFill>
            </a:endParaRPr>
          </a:p>
          <a:p>
            <a:endParaRPr lang="fr-FR" sz="4000" dirty="0" smtClean="0">
              <a:solidFill>
                <a:srgbClr val="FF0000"/>
              </a:solidFill>
            </a:endParaRPr>
          </a:p>
          <a:p>
            <a:endParaRPr lang="fr-FR" sz="4000" dirty="0">
              <a:solidFill>
                <a:schemeClr val="tx1"/>
              </a:solidFill>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edg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7"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3000"/>
                                        <p:tgtEl>
                                          <p:spTgt spid="3">
                                            <p:txEl>
                                              <p:pRg st="1" end="1"/>
                                            </p:txEl>
                                          </p:spTgt>
                                        </p:tgtEl>
                                      </p:cBhvr>
                                    </p:animEffect>
                                    <p:anim calcmode="lin" valueType="num">
                                      <p:cBhvr>
                                        <p:cTn id="13" dur="3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27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5" dur="300" accel="100000" fill="hold">
                                          <p:stCondLst>
                                            <p:cond delay="27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37" presetClass="entr" presetSubtype="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1000"/>
                                        <p:tgtEl>
                                          <p:spTgt spid="3">
                                            <p:txEl>
                                              <p:pRg st="2" end="2"/>
                                            </p:txEl>
                                          </p:spTgt>
                                        </p:tgtEl>
                                      </p:cBhvr>
                                    </p:animEffect>
                                    <p:anim calcmode="lin" valueType="num">
                                      <p:cBhvr>
                                        <p:cTn id="2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2"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51"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770" decel="100000"/>
                                        <p:tgtEl>
                                          <p:spTgt spid="3">
                                            <p:txEl>
                                              <p:pRg st="3" end="3"/>
                                            </p:txEl>
                                          </p:spTgt>
                                        </p:tgtEl>
                                      </p:cBhvr>
                                    </p:animEffect>
                                    <p:animScale>
                                      <p:cBhvr>
                                        <p:cTn id="29" dur="770" decel="100000"/>
                                        <p:tgtEl>
                                          <p:spTgt spid="3">
                                            <p:txEl>
                                              <p:pRg st="3" end="3"/>
                                            </p:txEl>
                                          </p:spTgt>
                                        </p:tgtEl>
                                      </p:cBhvr>
                                      <p:from x="10000" y="10000"/>
                                      <p:to x="200000" y="450000"/>
                                    </p:animScale>
                                    <p:animScale>
                                      <p:cBhvr>
                                        <p:cTn id="30" dur="1230" accel="100000" fill="hold">
                                          <p:stCondLst>
                                            <p:cond delay="770"/>
                                          </p:stCondLst>
                                        </p:cTn>
                                        <p:tgtEl>
                                          <p:spTgt spid="3">
                                            <p:txEl>
                                              <p:pRg st="3" end="3"/>
                                            </p:txEl>
                                          </p:spTgt>
                                        </p:tgtEl>
                                      </p:cBhvr>
                                      <p:from x="200000" y="450000"/>
                                      <p:to x="100000" y="100000"/>
                                    </p:animScale>
                                    <p:set>
                                      <p:cBhvr>
                                        <p:cTn id="31" dur="770" fill="hold"/>
                                        <p:tgtEl>
                                          <p:spTgt spid="3">
                                            <p:txEl>
                                              <p:pRg st="3" end="3"/>
                                            </p:txEl>
                                          </p:spTgt>
                                        </p:tgtEl>
                                        <p:attrNameLst>
                                          <p:attrName>ppt_x</p:attrName>
                                        </p:attrNameLst>
                                      </p:cBhvr>
                                      <p:to>
                                        <p:strVal val="(0.5)"/>
                                      </p:to>
                                    </p:set>
                                    <p:anim from="(0.5)" to="(#ppt_x)" calcmode="lin" valueType="num">
                                      <p:cBhvr>
                                        <p:cTn id="32" dur="1230" accel="100000" fill="hold">
                                          <p:stCondLst>
                                            <p:cond delay="770"/>
                                          </p:stCondLst>
                                        </p:cTn>
                                        <p:tgtEl>
                                          <p:spTgt spid="3">
                                            <p:txEl>
                                              <p:pRg st="3" end="3"/>
                                            </p:txEl>
                                          </p:spTgt>
                                        </p:tgtEl>
                                        <p:attrNameLst>
                                          <p:attrName>ppt_x</p:attrName>
                                        </p:attrNameLst>
                                      </p:cBhvr>
                                    </p:anim>
                                    <p:set>
                                      <p:cBhvr>
                                        <p:cTn id="33" dur="770" fill="hold"/>
                                        <p:tgtEl>
                                          <p:spTgt spid="3">
                                            <p:txEl>
                                              <p:pRg st="3" end="3"/>
                                            </p:txEl>
                                          </p:spTgt>
                                        </p:tgtEl>
                                        <p:attrNameLst>
                                          <p:attrName>ppt_y</p:attrName>
                                        </p:attrNameLst>
                                      </p:cBhvr>
                                      <p:to>
                                        <p:strVal val="(#ppt_y+0.4)"/>
                                      </p:to>
                                    </p:set>
                                    <p:anim from="(#ppt_y+0.4)" to="(#ppt_y)" calcmode="lin" valueType="num">
                                      <p:cBhvr>
                                        <p:cTn id="34" dur="1230" accel="100000" fill="hold">
                                          <p:stCondLst>
                                            <p:cond delay="770"/>
                                          </p:stCondLst>
                                        </p:cTn>
                                        <p:tgtEl>
                                          <p:spTgt spid="3">
                                            <p:txEl>
                                              <p:pRg st="3" end="3"/>
                                            </p:tx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lnSpcReduction="10000"/>
          </a:bodyPr>
          <a:lstStyle/>
          <a:p>
            <a:r>
              <a:rPr lang="fr-FR" sz="4000" dirty="0" smtClean="0">
                <a:solidFill>
                  <a:srgbClr val="FF0000"/>
                </a:solidFill>
              </a:rPr>
              <a:t>2)Situation-problème doit être provocatrice</a:t>
            </a:r>
          </a:p>
          <a:p>
            <a:pPr algn="just"/>
            <a:r>
              <a:rPr lang="fr-FR" sz="4000" dirty="0" smtClean="0">
                <a:solidFill>
                  <a:schemeClr val="tx1"/>
                </a:solidFill>
              </a:rPr>
              <a:t>	</a:t>
            </a:r>
            <a:r>
              <a:rPr lang="fr-FR" sz="4400" dirty="0" smtClean="0">
                <a:solidFill>
                  <a:schemeClr val="tx1"/>
                </a:solidFill>
              </a:rPr>
              <a:t>Une attitude provocatrice: il ne s’agit pas d’agresser la personne mais plutôt de provoquer </a:t>
            </a:r>
            <a:r>
              <a:rPr lang="fr-FR" sz="4400" dirty="0" smtClean="0">
                <a:solidFill>
                  <a:srgbClr val="7030A0"/>
                </a:solidFill>
              </a:rPr>
              <a:t>étonnement</a:t>
            </a:r>
            <a:r>
              <a:rPr lang="fr-FR" sz="4400" dirty="0" smtClean="0">
                <a:solidFill>
                  <a:schemeClr val="tx1"/>
                </a:solidFill>
              </a:rPr>
              <a:t>, </a:t>
            </a:r>
            <a:r>
              <a:rPr lang="fr-FR" sz="4400" dirty="0" smtClean="0">
                <a:solidFill>
                  <a:srgbClr val="7030A0"/>
                </a:solidFill>
              </a:rPr>
              <a:t>refus, déséquilibre, critiques…</a:t>
            </a:r>
          </a:p>
          <a:p>
            <a:pPr algn="just"/>
            <a:r>
              <a:rPr lang="fr-FR" sz="4400" dirty="0" smtClean="0">
                <a:solidFill>
                  <a:schemeClr val="tx1"/>
                </a:solidFill>
              </a:rPr>
              <a:t>	Quand un apprenant qui a été provoqué réagit, c’est qu’il a mis le doigt dans «</a:t>
            </a:r>
            <a:r>
              <a:rPr lang="fr-FR" sz="4400" dirty="0" smtClean="0">
                <a:solidFill>
                  <a:srgbClr val="7030A0"/>
                </a:solidFill>
              </a:rPr>
              <a:t>l’engrenage du sens </a:t>
            </a:r>
            <a:r>
              <a:rPr lang="fr-FR" sz="4400" dirty="0" smtClean="0">
                <a:solidFill>
                  <a:schemeClr val="tx1"/>
                </a:solidFill>
              </a:rPr>
              <a:t>» (enchaînement : circonstances/idées..)</a:t>
            </a:r>
          </a:p>
          <a:p>
            <a:endParaRPr lang="fr-FR" sz="4000" dirty="0" smtClean="0">
              <a:solidFill>
                <a:schemeClr val="tx1"/>
              </a:solidFill>
            </a:endParaRPr>
          </a:p>
          <a:p>
            <a:endParaRPr lang="fr-FR" sz="4000" dirty="0">
              <a:solidFill>
                <a:schemeClr val="tx1"/>
              </a:solidFill>
            </a:endParaRP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5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checkerboard(across)">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8" presetClass="entr" presetSubtype="16"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diamond(in)">
                                      <p:cBhvr>
                                        <p:cTn id="20"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lnSpcReduction="10000"/>
          </a:bodyPr>
          <a:lstStyle/>
          <a:p>
            <a:r>
              <a:rPr lang="fr-FR" sz="4800" b="1" dirty="0" smtClean="0">
                <a:solidFill>
                  <a:srgbClr val="FF0000"/>
                </a:solidFill>
              </a:rPr>
              <a:t>3) Au cœur de la situation-problème des obstacles à dépasser</a:t>
            </a:r>
          </a:p>
          <a:p>
            <a:pPr algn="just"/>
            <a:r>
              <a:rPr lang="fr-FR" sz="4400" dirty="0" smtClean="0">
                <a:solidFill>
                  <a:schemeClr val="tx1"/>
                </a:solidFill>
              </a:rPr>
              <a:t>	Il est fondamental que les situations- problèmes soient </a:t>
            </a:r>
            <a:r>
              <a:rPr lang="fr-FR" sz="4400" dirty="0" smtClean="0">
                <a:solidFill>
                  <a:srgbClr val="7030A0"/>
                </a:solidFill>
              </a:rPr>
              <a:t>construites autour des obstacles</a:t>
            </a:r>
            <a:r>
              <a:rPr lang="fr-FR" sz="4400" dirty="0" smtClean="0">
                <a:solidFill>
                  <a:schemeClr val="tx1"/>
                </a:solidFill>
              </a:rPr>
              <a:t>. Pour que l’élève apprenne, il doit être placé face à une situation qui est en rapport avec un ou plusieurs obstacles qui doivent être renversés.</a:t>
            </a:r>
          </a:p>
          <a:p>
            <a:r>
              <a:rPr lang="fr-FR" sz="4400" dirty="0" smtClean="0">
                <a:solidFill>
                  <a:srgbClr val="7030A0"/>
                </a:solidFill>
              </a:rPr>
              <a:t> </a:t>
            </a:r>
            <a:r>
              <a:rPr lang="fr-FR" sz="6000" dirty="0" smtClean="0">
                <a:solidFill>
                  <a:srgbClr val="7030A0"/>
                </a:solidFill>
              </a:rPr>
              <a:t>Pourquoi?</a:t>
            </a:r>
          </a:p>
          <a:p>
            <a:endParaRPr lang="fr-FR" sz="4000" dirty="0">
              <a:solidFill>
                <a:schemeClr val="tx1"/>
              </a:solidFill>
            </a:endParaRPr>
          </a:p>
        </p:txBody>
      </p:sp>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3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7"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9" presetClass="entr" presetSubtype="0" decel="10000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p:cTn id="20"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1" dur="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2" dur="50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2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fontScale="92500" lnSpcReduction="10000"/>
          </a:bodyPr>
          <a:lstStyle/>
          <a:p>
            <a:r>
              <a:rPr lang="fr-FR" sz="4800" b="1" dirty="0" smtClean="0">
                <a:solidFill>
                  <a:srgbClr val="FF0000"/>
                </a:solidFill>
              </a:rPr>
              <a:t>4) Situation-problème incite l’apprenant à critiquer </a:t>
            </a:r>
            <a:r>
              <a:rPr lang="fr-FR" dirty="0" smtClean="0">
                <a:solidFill>
                  <a:schemeClr val="tx1"/>
                </a:solidFill>
              </a:rPr>
              <a:t>	</a:t>
            </a:r>
          </a:p>
          <a:p>
            <a:pPr algn="just"/>
            <a:r>
              <a:rPr lang="ar-MA" sz="5000" dirty="0" smtClean="0">
                <a:solidFill>
                  <a:schemeClr val="tx1"/>
                </a:solidFill>
              </a:rPr>
              <a:t>	</a:t>
            </a:r>
            <a:r>
              <a:rPr lang="fr-FR" sz="5000" dirty="0" smtClean="0">
                <a:solidFill>
                  <a:schemeClr val="tx1"/>
                </a:solidFill>
              </a:rPr>
              <a:t>Un des défauts majeurs de la manière dont en enseigne les </a:t>
            </a:r>
            <a:r>
              <a:rPr lang="fr-FR" sz="5000" dirty="0" smtClean="0">
                <a:solidFill>
                  <a:srgbClr val="7030A0"/>
                </a:solidFill>
              </a:rPr>
              <a:t>disciplines traditionnelles </a:t>
            </a:r>
            <a:r>
              <a:rPr lang="fr-FR" sz="5000" dirty="0" smtClean="0">
                <a:solidFill>
                  <a:schemeClr val="tx1"/>
                </a:solidFill>
              </a:rPr>
              <a:t>est qu’on les présente comme si leurs faits et méthodes étaient </a:t>
            </a:r>
            <a:r>
              <a:rPr lang="fr-FR" sz="5000" dirty="0" smtClean="0">
                <a:solidFill>
                  <a:srgbClr val="FF0000"/>
                </a:solidFill>
              </a:rPr>
              <a:t>non-problématiques</a:t>
            </a:r>
            <a:r>
              <a:rPr lang="fr-FR" sz="5000" dirty="0" smtClean="0">
                <a:solidFill>
                  <a:schemeClr val="tx1"/>
                </a:solidFill>
              </a:rPr>
              <a:t>, comme si les fondements de ces disciplines étaient d’une certitude épistémique absolue.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3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3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diamond(in)">
                                      <p:cBhvr>
                                        <p:cTn id="13"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lnSpcReduction="10000"/>
          </a:bodyPr>
          <a:lstStyle/>
          <a:p>
            <a:pPr algn="just"/>
            <a:r>
              <a:rPr lang="fr-FR" dirty="0" smtClean="0">
                <a:solidFill>
                  <a:schemeClr val="tx1"/>
                </a:solidFill>
              </a:rPr>
              <a:t>	</a:t>
            </a:r>
            <a:r>
              <a:rPr lang="fr-FR" sz="5400" dirty="0" smtClean="0">
                <a:solidFill>
                  <a:schemeClr val="tx1"/>
                </a:solidFill>
              </a:rPr>
              <a:t>La maîtrise de ces disciplines (traditionnelles) se mesure trop souvent à la </a:t>
            </a:r>
            <a:r>
              <a:rPr lang="fr-FR" sz="5400" dirty="0" smtClean="0">
                <a:solidFill>
                  <a:srgbClr val="FF0000"/>
                </a:solidFill>
              </a:rPr>
              <a:t>quantité</a:t>
            </a:r>
            <a:r>
              <a:rPr lang="fr-FR" sz="5400" dirty="0" smtClean="0">
                <a:solidFill>
                  <a:schemeClr val="tx1"/>
                </a:solidFill>
              </a:rPr>
              <a:t> de « faits » qui ont été appris et à l’aptitude à utiliser les « méthodes » -tout ceci étant perçu comme </a:t>
            </a:r>
            <a:r>
              <a:rPr lang="fr-FR" sz="5400" dirty="0" smtClean="0">
                <a:solidFill>
                  <a:srgbClr val="FF0000"/>
                </a:solidFill>
              </a:rPr>
              <a:t>sacro-saint</a:t>
            </a:r>
            <a:r>
              <a:rPr lang="fr-FR" sz="5400" dirty="0" smtClean="0">
                <a:solidFill>
                  <a:schemeClr val="tx1"/>
                </a:solidFill>
              </a:rPr>
              <a:t> et par les enseignants et par les élèves</a:t>
            </a:r>
            <a:r>
              <a:rPr lang="fr-FR" sz="4800" dirty="0" smtClean="0">
                <a:solidFill>
                  <a:schemeClr val="tx1"/>
                </a:solidFill>
              </a:rPr>
              <a:t>.            </a:t>
            </a:r>
            <a:endParaRPr lang="fr-FR" sz="1800" dirty="0" smtClean="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3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3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fontScale="92500" lnSpcReduction="10000"/>
          </a:bodyPr>
          <a:lstStyle/>
          <a:p>
            <a:r>
              <a:rPr lang="fr-FR" sz="4800" dirty="0" smtClean="0">
                <a:solidFill>
                  <a:srgbClr val="FF0000"/>
                </a:solidFill>
              </a:rPr>
              <a:t>Comment former des penseurs critiques ? (Respecter </a:t>
            </a:r>
            <a:r>
              <a:rPr lang="fr-FR" sz="4800" smtClean="0">
                <a:solidFill>
                  <a:srgbClr val="FF0000"/>
                </a:solidFill>
              </a:rPr>
              <a:t>le pain c’est le manger)</a:t>
            </a:r>
            <a:endParaRPr lang="fr-FR" sz="4800" dirty="0" smtClean="0">
              <a:solidFill>
                <a:srgbClr val="FF0000"/>
              </a:solidFill>
            </a:endParaRPr>
          </a:p>
          <a:p>
            <a:pPr algn="just"/>
            <a:r>
              <a:rPr lang="ar-MA" sz="4400" dirty="0" smtClean="0">
                <a:solidFill>
                  <a:schemeClr val="tx1"/>
                </a:solidFill>
              </a:rPr>
              <a:t>1</a:t>
            </a:r>
            <a:r>
              <a:rPr lang="fr-FR" sz="4400" dirty="0" smtClean="0">
                <a:solidFill>
                  <a:schemeClr val="tx1"/>
                </a:solidFill>
              </a:rPr>
              <a:t>) </a:t>
            </a:r>
            <a:r>
              <a:rPr lang="fr-FR" sz="4400" dirty="0" smtClean="0">
                <a:solidFill>
                  <a:srgbClr val="7030A0"/>
                </a:solidFill>
              </a:rPr>
              <a:t>la </a:t>
            </a:r>
            <a:r>
              <a:rPr lang="fr-FR" sz="4400" dirty="0" err="1" smtClean="0">
                <a:solidFill>
                  <a:srgbClr val="7030A0"/>
                </a:solidFill>
              </a:rPr>
              <a:t>transférabilité</a:t>
            </a:r>
            <a:r>
              <a:rPr lang="fr-FR" sz="4400" dirty="0" smtClean="0">
                <a:solidFill>
                  <a:srgbClr val="7030A0"/>
                </a:solidFill>
              </a:rPr>
              <a:t> des savoirs. </a:t>
            </a:r>
          </a:p>
          <a:p>
            <a:pPr algn="just"/>
            <a:r>
              <a:rPr lang="fr-FR" sz="4400" dirty="0" smtClean="0">
                <a:solidFill>
                  <a:srgbClr val="7030A0"/>
                </a:solidFill>
              </a:rPr>
              <a:t>2) la perspective ou l’attitude qu’une personne a quant à ce savoir. </a:t>
            </a:r>
          </a:p>
          <a:p>
            <a:pPr algn="just"/>
            <a:r>
              <a:rPr lang="fr-FR" sz="3600" dirty="0" smtClean="0">
                <a:solidFill>
                  <a:schemeClr val="tx1"/>
                </a:solidFill>
              </a:rPr>
              <a:t>	Ce dernier élément est nécessaire aux penseurs critiques puisque c’est par là que </a:t>
            </a:r>
            <a:r>
              <a:rPr lang="fr-FR" sz="3600" dirty="0" smtClean="0">
                <a:solidFill>
                  <a:srgbClr val="FF0000"/>
                </a:solidFill>
              </a:rPr>
              <a:t>se distinguent les personnes qui possèdent seulement un savoir de celles qui savent reconnaître les forces et les limites de leur propre savoir</a:t>
            </a:r>
            <a:r>
              <a:rPr lang="fr-FR" sz="3400" dirty="0" smtClean="0">
                <a:solidFill>
                  <a:srgbClr val="FF0000"/>
                </a:solidFill>
              </a:rPr>
              <a:t>. </a:t>
            </a:r>
            <a:r>
              <a:rPr lang="fr-FR" sz="3600" dirty="0" smtClean="0">
                <a:solidFill>
                  <a:schemeClr val="tx1"/>
                </a:solidFill>
              </a:rPr>
              <a:t>(Popper/ Morin…)</a:t>
            </a:r>
            <a:endParaRPr lang="fr-FR" sz="34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blinds(horizontal)">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3" presetClass="entr" presetSubtype="16"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plus(in)">
                                      <p:cBhvr>
                                        <p:cTn id="18" dur="20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blinds(horizontal)">
                                      <p:cBhvr>
                                        <p:cTn id="23" dur="3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4" name="Imag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rot="10800000">
            <a:off x="0" y="0"/>
            <a:ext cx="8858281" cy="6857999"/>
          </a:xfrm>
          <a:prstGeom prst="rect">
            <a:avLst/>
          </a:prstGeom>
        </p:spPr>
      </p:pic>
    </p:spTree>
    <p:extLst>
      <p:ext uri="{BB962C8B-B14F-4D97-AF65-F5344CB8AC3E}">
        <p14:creationId xmlns="" xmlns:p14="http://schemas.microsoft.com/office/powerpoint/2010/main" val="396685028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a:bodyPr>
          <a:lstStyle/>
          <a:p>
            <a:r>
              <a:rPr lang="fr-FR" sz="4000" dirty="0" smtClean="0">
                <a:solidFill>
                  <a:srgbClr val="FF0000"/>
                </a:solidFill>
              </a:rPr>
              <a:t>5)Situation-problème permet à l’apprenant d’avoir une autonomie intellectuelle</a:t>
            </a:r>
          </a:p>
          <a:p>
            <a:pPr algn="just"/>
            <a:r>
              <a:rPr lang="fr-FR" sz="4000" dirty="0" smtClean="0">
                <a:solidFill>
                  <a:schemeClr val="tx1"/>
                </a:solidFill>
              </a:rPr>
              <a:t>L’élève doit devenir capable «d’exercer des responsabilités personnelles, d’affirmer des choix »</a:t>
            </a:r>
          </a:p>
          <a:p>
            <a:pPr algn="just"/>
            <a:r>
              <a:rPr lang="fr-FR" sz="4000" dirty="0" smtClean="0">
                <a:solidFill>
                  <a:schemeClr val="tx1"/>
                </a:solidFill>
              </a:rPr>
              <a:t>On développe </a:t>
            </a:r>
            <a:r>
              <a:rPr lang="fr-FR" sz="4000" dirty="0" smtClean="0">
                <a:solidFill>
                  <a:srgbClr val="FF0000"/>
                </a:solidFill>
              </a:rPr>
              <a:t>l’autonomie intellectuelle </a:t>
            </a:r>
            <a:r>
              <a:rPr lang="fr-FR" sz="4000" dirty="0" smtClean="0">
                <a:solidFill>
                  <a:schemeClr val="tx1"/>
                </a:solidFill>
              </a:rPr>
              <a:t>(non seulement matérielle), qui s’était la capacité d’avoir ses propres projets… Elle déterminera la conduite future de l’adulte et du citoyen (devenir l’auteur de ses actes)</a:t>
            </a:r>
          </a:p>
          <a:p>
            <a:endParaRPr lang="fr-FR" sz="4000" dirty="0">
              <a:solidFill>
                <a:schemeClr val="tx1"/>
              </a:solidFill>
            </a:endParaRP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4)">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3000"/>
                                        <p:tgtEl>
                                          <p:spTgt spid="3">
                                            <p:txEl>
                                              <p:pRg st="1" end="1"/>
                                            </p:txEl>
                                          </p:spTgt>
                                        </p:tgtEl>
                                      </p:cBhvr>
                                    </p:animEffect>
                                  </p:childTnLst>
                                </p:cTn>
                              </p:par>
                              <p:par>
                                <p:cTn id="13" presetID="4" presetClass="entr" presetSubtype="16"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ox(in)">
                                      <p:cBhvr>
                                        <p:cTn id="15" dur="3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lnSpcReduction="10000"/>
          </a:bodyPr>
          <a:lstStyle/>
          <a:p>
            <a:pPr algn="just"/>
            <a:r>
              <a:rPr lang="fr-FR" sz="4000" dirty="0" smtClean="0">
                <a:solidFill>
                  <a:schemeClr val="tx1"/>
                </a:solidFill>
              </a:rPr>
              <a:t>	            </a:t>
            </a:r>
            <a:r>
              <a:rPr lang="fr-FR" sz="4000" dirty="0" smtClean="0">
                <a:solidFill>
                  <a:srgbClr val="FF0000"/>
                </a:solidFill>
              </a:rPr>
              <a:t>L’expression situation-problème recouvrait aussi bien les problèmes permettant </a:t>
            </a:r>
            <a:r>
              <a:rPr lang="fr-FR" sz="4800" b="1" dirty="0" smtClean="0">
                <a:solidFill>
                  <a:srgbClr val="7030A0"/>
                </a:solidFill>
              </a:rPr>
              <a:t>la constitution de nouvelles connaissance..</a:t>
            </a:r>
          </a:p>
          <a:p>
            <a:pPr algn="just"/>
            <a:r>
              <a:rPr lang="fr-FR" sz="4000" dirty="0" smtClean="0">
                <a:solidFill>
                  <a:schemeClr val="tx1"/>
                </a:solidFill>
              </a:rPr>
              <a:t>	En fait, on qualifiait de situation-problème qui posait problème aux élèves, c.-à.-d. toute question ou ensemble de questions dont </a:t>
            </a:r>
            <a:r>
              <a:rPr lang="fr-FR" sz="4000" dirty="0" smtClean="0">
                <a:solidFill>
                  <a:srgbClr val="7030A0"/>
                </a:solidFill>
              </a:rPr>
              <a:t>la réponse n’est pas évidente </a:t>
            </a:r>
            <a:r>
              <a:rPr lang="fr-FR" sz="4000" dirty="0" smtClean="0">
                <a:solidFill>
                  <a:schemeClr val="tx1"/>
                </a:solidFill>
              </a:rPr>
              <a:t>et nécessite la mise en œuvre de concepts et incite l’élève à se dépasser pour réussir »</a:t>
            </a:r>
            <a:r>
              <a:rPr lang="fr-FR" sz="2800" dirty="0" smtClean="0">
                <a:solidFill>
                  <a:schemeClr val="tx1"/>
                </a:solidFill>
              </a:rPr>
              <a:t>(S. </a:t>
            </a:r>
            <a:r>
              <a:rPr lang="fr-FR" sz="2800" dirty="0" err="1" smtClean="0">
                <a:solidFill>
                  <a:schemeClr val="tx1"/>
                </a:solidFill>
              </a:rPr>
              <a:t>Gamo</a:t>
            </a:r>
            <a:r>
              <a:rPr lang="fr-FR" sz="2800" dirty="0" smtClean="0">
                <a:solidFill>
                  <a:schemeClr val="tx1"/>
                </a:solidFill>
              </a:rPr>
              <a:t>, Résolution de problèmes, 2001)  </a:t>
            </a:r>
            <a:endParaRPr lang="fr-FR" sz="2800" dirty="0">
              <a:solidFill>
                <a:schemeClr val="tx1"/>
              </a:solidFill>
            </a:endParaRPr>
          </a:p>
        </p:txBody>
      </p:sp>
      <p:sp>
        <p:nvSpPr>
          <p:cNvPr id="4" name="Flèche droite 3"/>
          <p:cNvSpPr/>
          <p:nvPr/>
        </p:nvSpPr>
        <p:spPr>
          <a:xfrm>
            <a:off x="785786" y="0"/>
            <a:ext cx="978408" cy="6429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heel(4)">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3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lnSpcReduction="10000"/>
          </a:bodyPr>
          <a:lstStyle/>
          <a:p>
            <a:pPr algn="just"/>
            <a:r>
              <a:rPr lang="fr-FR" sz="4000" dirty="0" smtClean="0">
                <a:solidFill>
                  <a:schemeClr val="tx1"/>
                </a:solidFill>
              </a:rPr>
              <a:t>	Apprendre, </a:t>
            </a:r>
            <a:r>
              <a:rPr lang="fr-FR" sz="4000" dirty="0" smtClean="0">
                <a:solidFill>
                  <a:srgbClr val="FF0000"/>
                </a:solidFill>
              </a:rPr>
              <a:t>ce n’est pas ajouter </a:t>
            </a:r>
            <a:r>
              <a:rPr lang="fr-FR" sz="4000" dirty="0" smtClean="0">
                <a:solidFill>
                  <a:schemeClr val="tx1"/>
                </a:solidFill>
              </a:rPr>
              <a:t>quelque chose de plus à ce qui existe déjà.</a:t>
            </a:r>
          </a:p>
          <a:p>
            <a:pPr algn="just"/>
            <a:r>
              <a:rPr lang="fr-FR" sz="4000" dirty="0" smtClean="0">
                <a:solidFill>
                  <a:schemeClr val="tx1"/>
                </a:solidFill>
              </a:rPr>
              <a:t>	Apprendre c’est </a:t>
            </a:r>
            <a:r>
              <a:rPr lang="fr-FR" sz="4000" dirty="0" smtClean="0">
                <a:solidFill>
                  <a:srgbClr val="FF0000"/>
                </a:solidFill>
              </a:rPr>
              <a:t>changer</a:t>
            </a:r>
            <a:r>
              <a:rPr lang="fr-FR" sz="4000" dirty="0" smtClean="0">
                <a:solidFill>
                  <a:schemeClr val="tx1"/>
                </a:solidFill>
              </a:rPr>
              <a:t>, c’est </a:t>
            </a:r>
            <a:r>
              <a:rPr lang="fr-FR" sz="4000" dirty="0" smtClean="0">
                <a:solidFill>
                  <a:srgbClr val="FF0000"/>
                </a:solidFill>
              </a:rPr>
              <a:t>envisager  autrement </a:t>
            </a:r>
            <a:r>
              <a:rPr lang="fr-FR" sz="4000" dirty="0" smtClean="0">
                <a:solidFill>
                  <a:schemeClr val="tx1"/>
                </a:solidFill>
              </a:rPr>
              <a:t>certaines situations</a:t>
            </a:r>
            <a:r>
              <a:rPr lang="ar-MA" sz="4000" dirty="0" smtClean="0">
                <a:solidFill>
                  <a:schemeClr val="tx1"/>
                </a:solidFill>
              </a:rPr>
              <a:t>.</a:t>
            </a:r>
            <a:r>
              <a:rPr lang="fr-FR" sz="4000" dirty="0" smtClean="0">
                <a:solidFill>
                  <a:schemeClr val="tx1"/>
                </a:solidFill>
              </a:rPr>
              <a:t> C’est </a:t>
            </a:r>
            <a:r>
              <a:rPr lang="fr-FR" sz="4000" dirty="0" smtClean="0">
                <a:solidFill>
                  <a:srgbClr val="FF0000"/>
                </a:solidFill>
              </a:rPr>
              <a:t>les appréhender différemment avec des outils d’analyse plus adaptés</a:t>
            </a:r>
            <a:r>
              <a:rPr lang="fr-FR" sz="4000" dirty="0" smtClean="0">
                <a:solidFill>
                  <a:schemeClr val="tx1"/>
                </a:solidFill>
              </a:rPr>
              <a:t>, plus performants. </a:t>
            </a:r>
          </a:p>
          <a:p>
            <a:pPr algn="just"/>
            <a:r>
              <a:rPr lang="fr-FR" sz="4000" dirty="0" smtClean="0">
                <a:solidFill>
                  <a:schemeClr val="tx1"/>
                </a:solidFill>
              </a:rPr>
              <a:t>	Cette idée est particulièrement mise en œuvre dans les situations-problèmes puisque celles-ci s’appuient </a:t>
            </a:r>
            <a:r>
              <a:rPr lang="fr-FR" sz="4000" dirty="0" smtClean="0">
                <a:solidFill>
                  <a:srgbClr val="FF0000"/>
                </a:solidFill>
              </a:rPr>
              <a:t>sur des ruptures et des contre-exemples</a:t>
            </a:r>
            <a:r>
              <a:rPr lang="fr-FR" sz="4000" dirty="0" smtClean="0">
                <a:solidFill>
                  <a:schemeClr val="tx1"/>
                </a:solidFill>
              </a:rPr>
              <a:t>.  </a:t>
            </a:r>
            <a:endParaRPr lang="fr-FR" sz="4000" dirty="0" smtClean="0">
              <a:solidFill>
                <a:srgbClr val="FF0000"/>
              </a:solidFill>
            </a:endParaRPr>
          </a:p>
          <a:p>
            <a:endParaRPr lang="fr-FR" sz="4000" dirty="0">
              <a:solidFill>
                <a:schemeClr val="tx1"/>
              </a:solidFill>
            </a:endParaRPr>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4)">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trips(downLeft)">
                                      <p:cBhvr>
                                        <p:cTn id="17" dur="3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a:bodyPr>
          <a:lstStyle/>
          <a:p>
            <a:r>
              <a:rPr lang="fr-FR" sz="4000" dirty="0" smtClean="0">
                <a:solidFill>
                  <a:schemeClr val="tx1"/>
                </a:solidFill>
              </a:rPr>
              <a:t>	 </a:t>
            </a:r>
            <a:r>
              <a:rPr lang="fr-FR" sz="5400" dirty="0" smtClean="0">
                <a:solidFill>
                  <a:schemeClr val="tx1"/>
                </a:solidFill>
              </a:rPr>
              <a:t>Le résultat de cette manière de faire, trop souvent, est que nous formons </a:t>
            </a:r>
            <a:r>
              <a:rPr lang="fr-FR" sz="5400" dirty="0" smtClean="0">
                <a:solidFill>
                  <a:srgbClr val="FF0000"/>
                </a:solidFill>
              </a:rPr>
              <a:t>des techniciens</a:t>
            </a:r>
            <a:r>
              <a:rPr lang="fr-FR" sz="5400" dirty="0" smtClean="0">
                <a:solidFill>
                  <a:schemeClr val="tx1"/>
                </a:solidFill>
              </a:rPr>
              <a:t> </a:t>
            </a:r>
            <a:r>
              <a:rPr lang="fr-FR" sz="5400" dirty="0" smtClean="0">
                <a:solidFill>
                  <a:srgbClr val="FF0000"/>
                </a:solidFill>
              </a:rPr>
              <a:t>de X et des spécialistes de Y, </a:t>
            </a:r>
            <a:r>
              <a:rPr lang="fr-FR" sz="5400" dirty="0" smtClean="0">
                <a:solidFill>
                  <a:schemeClr val="tx1"/>
                </a:solidFill>
              </a:rPr>
              <a:t>mais pas </a:t>
            </a:r>
            <a:r>
              <a:rPr lang="fr-FR" sz="5400" dirty="0" smtClean="0">
                <a:solidFill>
                  <a:srgbClr val="FF0000"/>
                </a:solidFill>
              </a:rPr>
              <a:t>des personnes éduquées</a:t>
            </a:r>
            <a:r>
              <a:rPr lang="fr-FR" sz="5400" dirty="0" smtClean="0">
                <a:solidFill>
                  <a:schemeClr val="tx1"/>
                </a:solidFill>
              </a:rPr>
              <a:t>. </a:t>
            </a:r>
          </a:p>
          <a:p>
            <a:pPr algn="just"/>
            <a:r>
              <a:rPr lang="fr-FR" sz="3600" dirty="0" err="1" smtClean="0">
                <a:solidFill>
                  <a:schemeClr val="tx1"/>
                </a:solidFill>
              </a:rPr>
              <a:t>McPeck</a:t>
            </a:r>
            <a:r>
              <a:rPr lang="fr-FR" sz="3600" dirty="0" smtClean="0">
                <a:solidFill>
                  <a:schemeClr val="tx1"/>
                </a:solidFill>
              </a:rPr>
              <a:t> (</a:t>
            </a:r>
            <a:r>
              <a:rPr lang="fr-FR" sz="3600" dirty="0" err="1" smtClean="0">
                <a:solidFill>
                  <a:schemeClr val="tx1"/>
                </a:solidFill>
              </a:rPr>
              <a:t>Jhon</a:t>
            </a:r>
            <a:r>
              <a:rPr lang="fr-FR" sz="3600" dirty="0" smtClean="0">
                <a:solidFill>
                  <a:schemeClr val="tx1"/>
                </a:solidFill>
              </a:rPr>
              <a:t>), « </a:t>
            </a:r>
            <a:r>
              <a:rPr lang="fr-FR" sz="3600" dirty="0" err="1" smtClean="0">
                <a:solidFill>
                  <a:schemeClr val="tx1"/>
                </a:solidFill>
              </a:rPr>
              <a:t>Teaching</a:t>
            </a:r>
            <a:r>
              <a:rPr lang="fr-FR" sz="3600" dirty="0" smtClean="0">
                <a:solidFill>
                  <a:schemeClr val="tx1"/>
                </a:solidFill>
              </a:rPr>
              <a:t> </a:t>
            </a:r>
            <a:r>
              <a:rPr lang="fr-FR" sz="3600" dirty="0" err="1" smtClean="0">
                <a:solidFill>
                  <a:schemeClr val="tx1"/>
                </a:solidFill>
              </a:rPr>
              <a:t>Critical</a:t>
            </a:r>
            <a:r>
              <a:rPr lang="fr-FR" sz="3600" dirty="0" smtClean="0">
                <a:solidFill>
                  <a:schemeClr val="tx1"/>
                </a:solidFill>
              </a:rPr>
              <a:t> </a:t>
            </a:r>
            <a:r>
              <a:rPr lang="fr-FR" sz="3600" dirty="0" err="1" smtClean="0">
                <a:solidFill>
                  <a:schemeClr val="tx1"/>
                </a:solidFill>
              </a:rPr>
              <a:t>Thinking</a:t>
            </a:r>
            <a:r>
              <a:rPr lang="fr-FR" sz="3600" dirty="0" smtClean="0">
                <a:solidFill>
                  <a:schemeClr val="tx1"/>
                </a:solidFill>
              </a:rPr>
              <a:t>. Dialogue and </a:t>
            </a:r>
            <a:r>
              <a:rPr lang="fr-FR" sz="3600" dirty="0" err="1" smtClean="0">
                <a:solidFill>
                  <a:schemeClr val="tx1"/>
                </a:solidFill>
              </a:rPr>
              <a:t>Dialectic</a:t>
            </a:r>
            <a:r>
              <a:rPr lang="fr-FR" sz="3600" dirty="0" smtClean="0">
                <a:solidFill>
                  <a:schemeClr val="tx1"/>
                </a:solidFill>
              </a:rPr>
              <a:t> » </a:t>
            </a:r>
            <a:r>
              <a:rPr lang="fr-FR" sz="3600" dirty="0" err="1" smtClean="0">
                <a:solidFill>
                  <a:schemeClr val="tx1"/>
                </a:solidFill>
              </a:rPr>
              <a:t>Routledge</a:t>
            </a:r>
            <a:r>
              <a:rPr lang="fr-FR" sz="3600" dirty="0" smtClean="0">
                <a:solidFill>
                  <a:schemeClr val="tx1"/>
                </a:solidFill>
              </a:rPr>
              <a:t>, 1990, trad. N. </a:t>
            </a:r>
            <a:r>
              <a:rPr lang="fr-FR" sz="3600" dirty="0" err="1" smtClean="0">
                <a:solidFill>
                  <a:schemeClr val="tx1"/>
                </a:solidFill>
              </a:rPr>
              <a:t>Baillargeon</a:t>
            </a:r>
            <a:r>
              <a:rPr lang="fr-FR" sz="3600" dirty="0" smtClean="0">
                <a:solidFill>
                  <a:schemeClr val="tx1"/>
                </a:solidFill>
              </a:rPr>
              <a:t>, p. 13</a:t>
            </a:r>
            <a:endParaRPr lang="fr-FR" sz="36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3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rot="799438">
            <a:off x="532792" y="1000931"/>
            <a:ext cx="8197273" cy="4886117"/>
          </a:xfrm>
          <a:blipFill>
            <a:blip r:embed="rId3"/>
            <a:stretch>
              <a:fillRect/>
            </a:stretch>
          </a:blipFill>
        </p:spPr>
        <p:txBody>
          <a:bodyPr>
            <a:noAutofit/>
          </a:bodyPr>
          <a:lstStyle/>
          <a:p>
            <a:r>
              <a:rPr lang="ar-MA" sz="10000" b="1" dirty="0" smtClean="0">
                <a:solidFill>
                  <a:srgbClr val="FF0000"/>
                </a:solidFill>
                <a:latin typeface="David" pitchFamily="34" charset="-79"/>
                <a:cs typeface="David" pitchFamily="34" charset="-79"/>
              </a:rPr>
              <a:t>على سبيل الختم: خلاصة</a:t>
            </a:r>
            <a:endParaRPr lang="fr-FR" sz="10000" b="1" dirty="0">
              <a:solidFill>
                <a:srgbClr val="FF0000"/>
              </a:solidFill>
              <a:latin typeface="David" pitchFamily="34" charset="-79"/>
              <a:cs typeface="David" pitchFamily="34" charset="-79"/>
            </a:endParaRP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228" fill="hold">
                                          <p:stCondLst>
                                            <p:cond delay="0"/>
                                          </p:stCondLst>
                                        </p:cTn>
                                        <p:tgtEl>
                                          <p:spTgt spid="2"/>
                                        </p:tgtEl>
                                        <p:attrNameLst>
                                          <p:attrName>style.rotation</p:attrName>
                                        </p:attrNameLst>
                                      </p:cBhvr>
                                      <p:to>
                                        <p:strVal val="-45.0"/>
                                      </p:to>
                                    </p:set>
                                    <p:anim calcmode="lin" valueType="num">
                                      <p:cBhvr>
                                        <p:cTn id="8" dur="228" fill="hold">
                                          <p:stCondLst>
                                            <p:cond delay="228"/>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7" presetClass="entr" presetSubtype="4" fill="hold" grpId="1" nodeType="clickEffect">
                                  <p:stCondLst>
                                    <p:cond delay="0"/>
                                  </p:stCondLst>
                                  <p:iterate type="lt">
                                    <p:tmPct val="0"/>
                                  </p:iterate>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0" fill="hold"/>
                                        <p:tgtEl>
                                          <p:spTgt spid="2"/>
                                        </p:tgtEl>
                                        <p:attrNameLst>
                                          <p:attrName>ppt_x</p:attrName>
                                        </p:attrNameLst>
                                      </p:cBhvr>
                                      <p:tavLst>
                                        <p:tav tm="0">
                                          <p:val>
                                            <p:strVal val="#ppt_x"/>
                                          </p:val>
                                        </p:tav>
                                        <p:tav tm="100000">
                                          <p:val>
                                            <p:strVal val="#ppt_x"/>
                                          </p:val>
                                        </p:tav>
                                      </p:tavLst>
                                    </p:anim>
                                    <p:anim calcmode="lin" valueType="num">
                                      <p:cBhvr additive="base">
                                        <p:cTn id="17" dur="5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Lst>
  </p:timing>
</p:sld>
</file>

<file path=ppt/slides/slide35.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graphicFrame>
        <p:nvGraphicFramePr>
          <p:cNvPr id="2" name="Diagramme 1"/>
          <p:cNvGraphicFramePr/>
          <p:nvPr>
            <p:extLst>
              <p:ext uri="{D42A27DB-BD31-4B8C-83A1-F6EECF244321}">
                <p14:modId xmlns:p14="http://schemas.microsoft.com/office/powerpoint/2010/main" xmlns="" val="1767131628"/>
              </p:ext>
            </p:extLst>
          </p:nvPr>
        </p:nvGraphicFramePr>
        <p:xfrm>
          <a:off x="0" y="357166"/>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4083360867"/>
      </p:ext>
    </p:extLst>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grpId="0" nodeType="clickEffect">
                                  <p:stCondLst>
                                    <p:cond delay="0"/>
                                  </p:stCondLst>
                                  <p:childTnLst>
                                    <p:set>
                                      <p:cBhvr>
                                        <p:cTn id="6" dur="1" fill="hold">
                                          <p:stCondLst>
                                            <p:cond delay="0"/>
                                          </p:stCondLst>
                                        </p:cTn>
                                        <p:tgtEl>
                                          <p:spTgt spid="2">
                                            <p:graphicEl>
                                              <a:dgm id="{6D0846D4-2E29-4A9B-9CAE-FAA4E40BC331}"/>
                                            </p:graphicEl>
                                          </p:spTgt>
                                        </p:tgtEl>
                                        <p:attrNameLst>
                                          <p:attrName>style.visibility</p:attrName>
                                        </p:attrNameLst>
                                      </p:cBhvr>
                                      <p:to>
                                        <p:strVal val="visible"/>
                                      </p:to>
                                    </p:set>
                                    <p:animEffect transition="in" filter="wheel(8)">
                                      <p:cBhvr>
                                        <p:cTn id="7" dur="2000"/>
                                        <p:tgtEl>
                                          <p:spTgt spid="2">
                                            <p:graphicEl>
                                              <a:dgm id="{6D0846D4-2E29-4A9B-9CAE-FAA4E40BC331}"/>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8" fill="hold" grpId="0" nodeType="clickEffect">
                                  <p:stCondLst>
                                    <p:cond delay="0"/>
                                  </p:stCondLst>
                                  <p:childTnLst>
                                    <p:set>
                                      <p:cBhvr>
                                        <p:cTn id="11" dur="1" fill="hold">
                                          <p:stCondLst>
                                            <p:cond delay="0"/>
                                          </p:stCondLst>
                                        </p:cTn>
                                        <p:tgtEl>
                                          <p:spTgt spid="2">
                                            <p:graphicEl>
                                              <a:dgm id="{FE860332-6CB0-4F71-B5B6-DACD491102B5}"/>
                                            </p:graphicEl>
                                          </p:spTgt>
                                        </p:tgtEl>
                                        <p:attrNameLst>
                                          <p:attrName>style.visibility</p:attrName>
                                        </p:attrNameLst>
                                      </p:cBhvr>
                                      <p:to>
                                        <p:strVal val="visible"/>
                                      </p:to>
                                    </p:set>
                                    <p:animEffect transition="in" filter="wheel(8)">
                                      <p:cBhvr>
                                        <p:cTn id="12" dur="2000"/>
                                        <p:tgtEl>
                                          <p:spTgt spid="2">
                                            <p:graphicEl>
                                              <a:dgm id="{FE860332-6CB0-4F71-B5B6-DACD491102B5}"/>
                                            </p:graphicEl>
                                          </p:spTgt>
                                        </p:tgtEl>
                                      </p:cBhvr>
                                    </p:animEffect>
                                  </p:childTnLst>
                                </p:cTn>
                              </p:par>
                              <p:par>
                                <p:cTn id="13" presetID="21" presetClass="entr" presetSubtype="8" fill="hold" grpId="0" nodeType="withEffect">
                                  <p:stCondLst>
                                    <p:cond delay="0"/>
                                  </p:stCondLst>
                                  <p:childTnLst>
                                    <p:set>
                                      <p:cBhvr>
                                        <p:cTn id="14" dur="1" fill="hold">
                                          <p:stCondLst>
                                            <p:cond delay="0"/>
                                          </p:stCondLst>
                                        </p:cTn>
                                        <p:tgtEl>
                                          <p:spTgt spid="2">
                                            <p:graphicEl>
                                              <a:dgm id="{9FE831BF-EBB2-4859-9178-EF46EFD74115}"/>
                                            </p:graphicEl>
                                          </p:spTgt>
                                        </p:tgtEl>
                                        <p:attrNameLst>
                                          <p:attrName>style.visibility</p:attrName>
                                        </p:attrNameLst>
                                      </p:cBhvr>
                                      <p:to>
                                        <p:strVal val="visible"/>
                                      </p:to>
                                    </p:set>
                                    <p:animEffect transition="in" filter="wheel(8)">
                                      <p:cBhvr>
                                        <p:cTn id="15" dur="2000"/>
                                        <p:tgtEl>
                                          <p:spTgt spid="2">
                                            <p:graphicEl>
                                              <a:dgm id="{9FE831BF-EBB2-4859-9178-EF46EFD74115}"/>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8" fill="hold" grpId="0" nodeType="clickEffect">
                                  <p:stCondLst>
                                    <p:cond delay="0"/>
                                  </p:stCondLst>
                                  <p:childTnLst>
                                    <p:set>
                                      <p:cBhvr>
                                        <p:cTn id="19" dur="1" fill="hold">
                                          <p:stCondLst>
                                            <p:cond delay="0"/>
                                          </p:stCondLst>
                                        </p:cTn>
                                        <p:tgtEl>
                                          <p:spTgt spid="2">
                                            <p:graphicEl>
                                              <a:dgm id="{95463D89-A7BA-4E9E-8829-A353E65427C9}"/>
                                            </p:graphicEl>
                                          </p:spTgt>
                                        </p:tgtEl>
                                        <p:attrNameLst>
                                          <p:attrName>style.visibility</p:attrName>
                                        </p:attrNameLst>
                                      </p:cBhvr>
                                      <p:to>
                                        <p:strVal val="visible"/>
                                      </p:to>
                                    </p:set>
                                    <p:animEffect transition="in" filter="wheel(8)">
                                      <p:cBhvr>
                                        <p:cTn id="20" dur="2000"/>
                                        <p:tgtEl>
                                          <p:spTgt spid="2">
                                            <p:graphicEl>
                                              <a:dgm id="{95463D89-A7BA-4E9E-8829-A353E65427C9}"/>
                                            </p:graphicEl>
                                          </p:spTgt>
                                        </p:tgtEl>
                                      </p:cBhvr>
                                    </p:animEffect>
                                  </p:childTnLst>
                                </p:cTn>
                              </p:par>
                              <p:par>
                                <p:cTn id="21" presetID="21" presetClass="entr" presetSubtype="8" fill="hold" grpId="0" nodeType="withEffect">
                                  <p:stCondLst>
                                    <p:cond delay="0"/>
                                  </p:stCondLst>
                                  <p:childTnLst>
                                    <p:set>
                                      <p:cBhvr>
                                        <p:cTn id="22" dur="1" fill="hold">
                                          <p:stCondLst>
                                            <p:cond delay="0"/>
                                          </p:stCondLst>
                                        </p:cTn>
                                        <p:tgtEl>
                                          <p:spTgt spid="2">
                                            <p:graphicEl>
                                              <a:dgm id="{5F632F2F-27A1-4306-ACF1-FCDCEC84236B}"/>
                                            </p:graphicEl>
                                          </p:spTgt>
                                        </p:tgtEl>
                                        <p:attrNameLst>
                                          <p:attrName>style.visibility</p:attrName>
                                        </p:attrNameLst>
                                      </p:cBhvr>
                                      <p:to>
                                        <p:strVal val="visible"/>
                                      </p:to>
                                    </p:set>
                                    <p:animEffect transition="in" filter="wheel(8)">
                                      <p:cBhvr>
                                        <p:cTn id="23" dur="2000"/>
                                        <p:tgtEl>
                                          <p:spTgt spid="2">
                                            <p:graphicEl>
                                              <a:dgm id="{5F632F2F-27A1-4306-ACF1-FCDCEC84236B}"/>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21" presetClass="entr" presetSubtype="8" fill="hold" grpId="0" nodeType="clickEffect">
                                  <p:stCondLst>
                                    <p:cond delay="0"/>
                                  </p:stCondLst>
                                  <p:childTnLst>
                                    <p:set>
                                      <p:cBhvr>
                                        <p:cTn id="27" dur="1" fill="hold">
                                          <p:stCondLst>
                                            <p:cond delay="0"/>
                                          </p:stCondLst>
                                        </p:cTn>
                                        <p:tgtEl>
                                          <p:spTgt spid="2">
                                            <p:graphicEl>
                                              <a:dgm id="{09C8FD79-272F-42B2-9452-784DC57958E9}"/>
                                            </p:graphicEl>
                                          </p:spTgt>
                                        </p:tgtEl>
                                        <p:attrNameLst>
                                          <p:attrName>style.visibility</p:attrName>
                                        </p:attrNameLst>
                                      </p:cBhvr>
                                      <p:to>
                                        <p:strVal val="visible"/>
                                      </p:to>
                                    </p:set>
                                    <p:animEffect transition="in" filter="wheel(8)">
                                      <p:cBhvr>
                                        <p:cTn id="28" dur="2000"/>
                                        <p:tgtEl>
                                          <p:spTgt spid="2">
                                            <p:graphicEl>
                                              <a:dgm id="{09C8FD79-272F-42B2-9452-784DC57958E9}"/>
                                            </p:graphicEl>
                                          </p:spTgt>
                                        </p:tgtEl>
                                      </p:cBhvr>
                                    </p:animEffect>
                                  </p:childTnLst>
                                </p:cTn>
                              </p:par>
                              <p:par>
                                <p:cTn id="29" presetID="21" presetClass="entr" presetSubtype="8" fill="hold" grpId="0" nodeType="withEffect">
                                  <p:stCondLst>
                                    <p:cond delay="0"/>
                                  </p:stCondLst>
                                  <p:childTnLst>
                                    <p:set>
                                      <p:cBhvr>
                                        <p:cTn id="30" dur="1" fill="hold">
                                          <p:stCondLst>
                                            <p:cond delay="0"/>
                                          </p:stCondLst>
                                        </p:cTn>
                                        <p:tgtEl>
                                          <p:spTgt spid="2">
                                            <p:graphicEl>
                                              <a:dgm id="{A68FA99E-5DC0-4FE4-91FD-07968FDB8964}"/>
                                            </p:graphicEl>
                                          </p:spTgt>
                                        </p:tgtEl>
                                        <p:attrNameLst>
                                          <p:attrName>style.visibility</p:attrName>
                                        </p:attrNameLst>
                                      </p:cBhvr>
                                      <p:to>
                                        <p:strVal val="visible"/>
                                      </p:to>
                                    </p:set>
                                    <p:animEffect transition="in" filter="wheel(8)">
                                      <p:cBhvr>
                                        <p:cTn id="31" dur="2000"/>
                                        <p:tgtEl>
                                          <p:spTgt spid="2">
                                            <p:graphicEl>
                                              <a:dgm id="{A68FA99E-5DC0-4FE4-91FD-07968FDB8964}"/>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21" presetClass="entr" presetSubtype="8" fill="hold" grpId="0" nodeType="clickEffect">
                                  <p:stCondLst>
                                    <p:cond delay="0"/>
                                  </p:stCondLst>
                                  <p:childTnLst>
                                    <p:set>
                                      <p:cBhvr>
                                        <p:cTn id="35" dur="1" fill="hold">
                                          <p:stCondLst>
                                            <p:cond delay="0"/>
                                          </p:stCondLst>
                                        </p:cTn>
                                        <p:tgtEl>
                                          <p:spTgt spid="2">
                                            <p:graphicEl>
                                              <a:dgm id="{0B53D8C6-BD75-42AC-A875-4E68E8C51914}"/>
                                            </p:graphicEl>
                                          </p:spTgt>
                                        </p:tgtEl>
                                        <p:attrNameLst>
                                          <p:attrName>style.visibility</p:attrName>
                                        </p:attrNameLst>
                                      </p:cBhvr>
                                      <p:to>
                                        <p:strVal val="visible"/>
                                      </p:to>
                                    </p:set>
                                    <p:animEffect transition="in" filter="wheel(8)">
                                      <p:cBhvr>
                                        <p:cTn id="36" dur="2000"/>
                                        <p:tgtEl>
                                          <p:spTgt spid="2">
                                            <p:graphicEl>
                                              <a:dgm id="{0B53D8C6-BD75-42AC-A875-4E68E8C51914}"/>
                                            </p:graphicEl>
                                          </p:spTgt>
                                        </p:tgtEl>
                                      </p:cBhvr>
                                    </p:animEffect>
                                  </p:childTnLst>
                                </p:cTn>
                              </p:par>
                              <p:par>
                                <p:cTn id="37" presetID="21" presetClass="entr" presetSubtype="8" fill="hold" grpId="0" nodeType="withEffect">
                                  <p:stCondLst>
                                    <p:cond delay="0"/>
                                  </p:stCondLst>
                                  <p:childTnLst>
                                    <p:set>
                                      <p:cBhvr>
                                        <p:cTn id="38" dur="1" fill="hold">
                                          <p:stCondLst>
                                            <p:cond delay="0"/>
                                          </p:stCondLst>
                                        </p:cTn>
                                        <p:tgtEl>
                                          <p:spTgt spid="2">
                                            <p:graphicEl>
                                              <a:dgm id="{D7F6A68A-7561-47F4-B107-B1E1866AF455}"/>
                                            </p:graphicEl>
                                          </p:spTgt>
                                        </p:tgtEl>
                                        <p:attrNameLst>
                                          <p:attrName>style.visibility</p:attrName>
                                        </p:attrNameLst>
                                      </p:cBhvr>
                                      <p:to>
                                        <p:strVal val="visible"/>
                                      </p:to>
                                    </p:set>
                                    <p:animEffect transition="in" filter="wheel(8)">
                                      <p:cBhvr>
                                        <p:cTn id="39" dur="2000"/>
                                        <p:tgtEl>
                                          <p:spTgt spid="2">
                                            <p:graphicEl>
                                              <a:dgm id="{D7F6A68A-7561-47F4-B107-B1E1866AF455}"/>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21" presetClass="entr" presetSubtype="8" fill="hold" grpId="0" nodeType="clickEffect">
                                  <p:stCondLst>
                                    <p:cond delay="0"/>
                                  </p:stCondLst>
                                  <p:childTnLst>
                                    <p:set>
                                      <p:cBhvr>
                                        <p:cTn id="43" dur="1" fill="hold">
                                          <p:stCondLst>
                                            <p:cond delay="0"/>
                                          </p:stCondLst>
                                        </p:cTn>
                                        <p:tgtEl>
                                          <p:spTgt spid="2">
                                            <p:graphicEl>
                                              <a:dgm id="{C056BC03-6410-486E-89B7-4CB258F5F068}"/>
                                            </p:graphicEl>
                                          </p:spTgt>
                                        </p:tgtEl>
                                        <p:attrNameLst>
                                          <p:attrName>style.visibility</p:attrName>
                                        </p:attrNameLst>
                                      </p:cBhvr>
                                      <p:to>
                                        <p:strVal val="visible"/>
                                      </p:to>
                                    </p:set>
                                    <p:animEffect transition="in" filter="wheel(8)">
                                      <p:cBhvr>
                                        <p:cTn id="44" dur="2000"/>
                                        <p:tgtEl>
                                          <p:spTgt spid="2">
                                            <p:graphicEl>
                                              <a:dgm id="{C056BC03-6410-486E-89B7-4CB258F5F068}"/>
                                            </p:graphicEl>
                                          </p:spTgt>
                                        </p:tgtEl>
                                      </p:cBhvr>
                                    </p:animEffect>
                                  </p:childTnLst>
                                </p:cTn>
                              </p:par>
                              <p:par>
                                <p:cTn id="45" presetID="21" presetClass="entr" presetSubtype="8" fill="hold" grpId="0" nodeType="withEffect">
                                  <p:stCondLst>
                                    <p:cond delay="0"/>
                                  </p:stCondLst>
                                  <p:childTnLst>
                                    <p:set>
                                      <p:cBhvr>
                                        <p:cTn id="46" dur="1" fill="hold">
                                          <p:stCondLst>
                                            <p:cond delay="0"/>
                                          </p:stCondLst>
                                        </p:cTn>
                                        <p:tgtEl>
                                          <p:spTgt spid="2">
                                            <p:graphicEl>
                                              <a:dgm id="{84E37022-4C5A-49B3-B6E5-E73BB9A22B37}"/>
                                            </p:graphicEl>
                                          </p:spTgt>
                                        </p:tgtEl>
                                        <p:attrNameLst>
                                          <p:attrName>style.visibility</p:attrName>
                                        </p:attrNameLst>
                                      </p:cBhvr>
                                      <p:to>
                                        <p:strVal val="visible"/>
                                      </p:to>
                                    </p:set>
                                    <p:animEffect transition="in" filter="wheel(8)">
                                      <p:cBhvr>
                                        <p:cTn id="47" dur="2000"/>
                                        <p:tgtEl>
                                          <p:spTgt spid="2">
                                            <p:graphicEl>
                                              <a:dgm id="{84E37022-4C5A-49B3-B6E5-E73BB9A22B37}"/>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one"/>
        </p:bldSub>
      </p:bldGraphic>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Autofit/>
          </a:bodyPr>
          <a:lstStyle/>
          <a:p>
            <a:pPr rtl="1"/>
            <a:r>
              <a:rPr lang="ar-MA" sz="5000" dirty="0" smtClean="0">
                <a:solidFill>
                  <a:schemeClr val="tx1"/>
                </a:solidFill>
              </a:rPr>
              <a:t>ليست الوضعية المشكلة أي وضعية </a:t>
            </a:r>
            <a:r>
              <a:rPr lang="ar-MA" sz="5000" dirty="0" err="1" smtClean="0">
                <a:solidFill>
                  <a:schemeClr val="tx1"/>
                </a:solidFill>
              </a:rPr>
              <a:t>ديداكتيكية</a:t>
            </a:r>
            <a:r>
              <a:rPr lang="ar-MA" sz="5000" dirty="0" smtClean="0">
                <a:solidFill>
                  <a:schemeClr val="tx1"/>
                </a:solidFill>
              </a:rPr>
              <a:t>، وإنما هي وضعية لا يستطيع فيها المتعلم حل المشكل المطروح بكل سهولة، أو بمجرد التكرار البسيط، أو تطبيق معارف مكتسبة بشكل آلي، لأن المهمة التي يطلب من المتعلم إنجازها يتم بناؤها بناء يستدعي تجاوز عائق يفرض على المتعلم استنفار موارده وتعبئتها وتوظيفها في سياقات جديدة لابتكار حلول وبناء معارف جديدة   </a:t>
            </a:r>
            <a:endParaRPr lang="fr-FR" sz="50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right)">
                                      <p:cBhvr>
                                        <p:cTn id="7" dur="5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lnSpcReduction="10000"/>
          </a:bodyPr>
          <a:lstStyle/>
          <a:p>
            <a:pPr algn="just"/>
            <a:r>
              <a:rPr lang="fr-FR" dirty="0" smtClean="0">
                <a:solidFill>
                  <a:schemeClr val="tx1"/>
                </a:solidFill>
              </a:rPr>
              <a:t>	</a:t>
            </a:r>
            <a:r>
              <a:rPr lang="fr-FR" sz="4800" dirty="0" smtClean="0">
                <a:solidFill>
                  <a:schemeClr val="tx1"/>
                </a:solidFill>
              </a:rPr>
              <a:t>« Les problèmes placent les apprenants dans </a:t>
            </a:r>
            <a:r>
              <a:rPr lang="fr-FR" sz="4800" dirty="0" smtClean="0">
                <a:solidFill>
                  <a:srgbClr val="7030A0"/>
                </a:solidFill>
              </a:rPr>
              <a:t>une situation plus complexe </a:t>
            </a:r>
            <a:r>
              <a:rPr lang="fr-FR" sz="4800" dirty="0" smtClean="0">
                <a:solidFill>
                  <a:schemeClr val="tx1"/>
                </a:solidFill>
              </a:rPr>
              <a:t>qui demande réflexion, parfois invention d’une méthode de résolution spécifique. </a:t>
            </a:r>
          </a:p>
          <a:p>
            <a:pPr algn="just"/>
            <a:r>
              <a:rPr lang="fr-FR" sz="4800" dirty="0" smtClean="0">
                <a:solidFill>
                  <a:schemeClr val="tx1"/>
                </a:solidFill>
              </a:rPr>
              <a:t>	Ils peuvent être résolus par différents chemins, et il existe parfois différents solutions possibles ou plusieurs manières de présenter la solution. »</a:t>
            </a:r>
            <a:endParaRPr lang="fr-FR" sz="48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amond(in)">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Autofit/>
          </a:bodyPr>
          <a:lstStyle/>
          <a:p>
            <a:pPr rtl="1"/>
            <a:r>
              <a:rPr lang="ar-MA" sz="6000" dirty="0" smtClean="0">
                <a:solidFill>
                  <a:schemeClr val="tx1"/>
                </a:solidFill>
              </a:rPr>
              <a:t>لكي تستجيب الوضعية المشكلة لهذا الهدف يجب:</a:t>
            </a:r>
          </a:p>
          <a:p>
            <a:pPr algn="r" rtl="1">
              <a:buFontTx/>
              <a:buChar char="-"/>
            </a:pPr>
            <a:r>
              <a:rPr lang="ar-MA" sz="6000" dirty="0" smtClean="0">
                <a:solidFill>
                  <a:schemeClr val="tx1"/>
                </a:solidFill>
              </a:rPr>
              <a:t>أن تنتظم حول تخطي عائق محدد مسبقا</a:t>
            </a:r>
          </a:p>
          <a:p>
            <a:pPr algn="r" rtl="1">
              <a:buFontTx/>
              <a:buChar char="-"/>
            </a:pPr>
            <a:r>
              <a:rPr lang="ar-MA" sz="6000" dirty="0" smtClean="0">
                <a:solidFill>
                  <a:schemeClr val="tx1"/>
                </a:solidFill>
              </a:rPr>
              <a:t>أن تتضمن مقاومة كافية تقود المتعلم إلى استنفار معارفه بشكل يقود إلى نقدها لبناء أفكار جديدة</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right)">
                                      <p:cBhvr>
                                        <p:cTn id="7" dur="5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right)">
                                      <p:cBhvr>
                                        <p:cTn id="12" dur="5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right)">
                                      <p:cBhvr>
                                        <p:cTn id="17" dur="5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Autofit/>
          </a:bodyPr>
          <a:lstStyle/>
          <a:p>
            <a:pPr rtl="1"/>
            <a:r>
              <a:rPr lang="ar-MA" sz="4800" dirty="0" smtClean="0">
                <a:solidFill>
                  <a:schemeClr val="tx1"/>
                </a:solidFill>
              </a:rPr>
              <a:t>وبذلك تؤدي الوضعيات المشاكل ثلاث وظائف:</a:t>
            </a:r>
          </a:p>
          <a:p>
            <a:pPr algn="r" rtl="1">
              <a:buFontTx/>
              <a:buChar char="-"/>
            </a:pPr>
            <a:r>
              <a:rPr lang="ar-MA" sz="4800" dirty="0" smtClean="0">
                <a:solidFill>
                  <a:schemeClr val="tx1"/>
                </a:solidFill>
              </a:rPr>
              <a:t>وظيفة </a:t>
            </a:r>
            <a:r>
              <a:rPr lang="ar-MA" sz="4800" dirty="0" err="1" smtClean="0">
                <a:solidFill>
                  <a:schemeClr val="tx1"/>
                </a:solidFill>
              </a:rPr>
              <a:t>شهوية</a:t>
            </a:r>
            <a:r>
              <a:rPr lang="ar-MA" sz="4800" dirty="0" smtClean="0">
                <a:solidFill>
                  <a:schemeClr val="tx1"/>
                </a:solidFill>
              </a:rPr>
              <a:t> (</a:t>
            </a:r>
            <a:r>
              <a:rPr lang="fr-FR" sz="4800" dirty="0" smtClean="0">
                <a:solidFill>
                  <a:schemeClr val="tx1"/>
                </a:solidFill>
              </a:rPr>
              <a:t>Erotique</a:t>
            </a:r>
            <a:r>
              <a:rPr lang="ar-MA" sz="4800" dirty="0" smtClean="0">
                <a:solidFill>
                  <a:schemeClr val="tx1"/>
                </a:solidFill>
              </a:rPr>
              <a:t>) من حيث إنها تسعى إلى إثارة اللغز الذي يولد الرغبة في التعلم</a:t>
            </a:r>
          </a:p>
          <a:p>
            <a:pPr algn="r" rtl="1">
              <a:buFontTx/>
              <a:buChar char="-"/>
            </a:pPr>
            <a:r>
              <a:rPr lang="ar-MA" sz="4800" dirty="0" smtClean="0">
                <a:solidFill>
                  <a:schemeClr val="tx1"/>
                </a:solidFill>
              </a:rPr>
              <a:t>وظيفة </a:t>
            </a:r>
            <a:r>
              <a:rPr lang="ar-MA" sz="4800" dirty="0" err="1" smtClean="0">
                <a:solidFill>
                  <a:schemeClr val="tx1"/>
                </a:solidFill>
              </a:rPr>
              <a:t>ديداكتيكية</a:t>
            </a:r>
            <a:r>
              <a:rPr lang="ar-MA" sz="4800" dirty="0" smtClean="0">
                <a:solidFill>
                  <a:schemeClr val="tx1"/>
                </a:solidFill>
              </a:rPr>
              <a:t> تسمح بإتاحة تملك اللغز</a:t>
            </a:r>
          </a:p>
          <a:p>
            <a:pPr algn="r" rtl="1">
              <a:buFontTx/>
              <a:buChar char="-"/>
            </a:pPr>
            <a:r>
              <a:rPr lang="ar-MA" sz="4800" dirty="0" smtClean="0">
                <a:solidFill>
                  <a:schemeClr val="tx1"/>
                </a:solidFill>
              </a:rPr>
              <a:t>وظيفة تحررية (</a:t>
            </a:r>
            <a:r>
              <a:rPr lang="fr-FR" sz="4800" dirty="0" smtClean="0">
                <a:solidFill>
                  <a:schemeClr val="tx1"/>
                </a:solidFill>
              </a:rPr>
              <a:t>Emancipatrice</a:t>
            </a:r>
            <a:r>
              <a:rPr lang="ar-MA" sz="4800" dirty="0" smtClean="0">
                <a:solidFill>
                  <a:schemeClr val="tx1"/>
                </a:solidFill>
              </a:rPr>
              <a:t>) تتيح إمكانية بلورة أساليب خاصة للتعلم    </a:t>
            </a:r>
            <a:endParaRPr lang="fr-FR" sz="48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right)">
                                      <p:cBhvr>
                                        <p:cTn id="7" dur="5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right)">
                                      <p:cBhvr>
                                        <p:cTn id="12" dur="5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right)">
                                      <p:cBhvr>
                                        <p:cTn id="17" dur="5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right)">
                                      <p:cBhvr>
                                        <p:cTn id="22" dur="5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4" name="Imag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714356"/>
            <a:ext cx="9144000" cy="6143644"/>
          </a:xfrm>
          <a:prstGeom prst="rect">
            <a:avLst/>
          </a:prstGeom>
        </p:spPr>
      </p:pic>
      <p:sp>
        <p:nvSpPr>
          <p:cNvPr id="6" name="ZoneTexte 5"/>
          <p:cNvSpPr txBox="1"/>
          <p:nvPr/>
        </p:nvSpPr>
        <p:spPr>
          <a:xfrm>
            <a:off x="0" y="0"/>
            <a:ext cx="9144000" cy="646331"/>
          </a:xfrm>
          <a:prstGeom prst="rect">
            <a:avLst/>
          </a:prstGeom>
          <a:solidFill>
            <a:schemeClr val="accent2">
              <a:lumMod val="60000"/>
              <a:lumOff val="40000"/>
            </a:schemeClr>
          </a:solidFill>
        </p:spPr>
        <p:txBody>
          <a:bodyPr wrap="square" rtlCol="0">
            <a:spAutoFit/>
          </a:bodyPr>
          <a:lstStyle/>
          <a:p>
            <a:pPr algn="ctr"/>
            <a:r>
              <a:rPr lang="fr-FR" sz="3600" dirty="0" smtClean="0">
                <a:effectLst>
                  <a:outerShdw blurRad="38100" dist="38100" dir="2700000" algn="tl">
                    <a:srgbClr val="000000">
                      <a:alpha val="43137"/>
                    </a:srgbClr>
                  </a:outerShdw>
                </a:effectLst>
              </a:rPr>
              <a:t>Mieux vaut une tête bien faite que bien pleine</a:t>
            </a:r>
            <a:endParaRPr lang="fr-FR" sz="3600" dirty="0">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59369242"/>
      </p:ext>
    </p:extLst>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3000" fill="hold"/>
                                        <p:tgtEl>
                                          <p:spTgt spid="6"/>
                                        </p:tgtEl>
                                        <p:attrNameLst>
                                          <p:attrName>ppt_w</p:attrName>
                                        </p:attrNameLst>
                                      </p:cBhvr>
                                      <p:tavLst>
                                        <p:tav tm="0">
                                          <p:val>
                                            <p:fltVal val="0"/>
                                          </p:val>
                                        </p:tav>
                                        <p:tav tm="100000">
                                          <p:val>
                                            <p:strVal val="#ppt_w"/>
                                          </p:val>
                                        </p:tav>
                                      </p:tavLst>
                                    </p:anim>
                                    <p:anim calcmode="lin" valueType="num">
                                      <p:cBhvr>
                                        <p:cTn id="8" dur="3000" fill="hold"/>
                                        <p:tgtEl>
                                          <p:spTgt spid="6"/>
                                        </p:tgtEl>
                                        <p:attrNameLst>
                                          <p:attrName>ppt_h</p:attrName>
                                        </p:attrNameLst>
                                      </p:cBhvr>
                                      <p:tavLst>
                                        <p:tav tm="0">
                                          <p:val>
                                            <p:fltVal val="0"/>
                                          </p:val>
                                        </p:tav>
                                        <p:tav tm="100000">
                                          <p:val>
                                            <p:strVal val="#ppt_h"/>
                                          </p:val>
                                        </p:tav>
                                      </p:tavLst>
                                    </p:anim>
                                    <p:anim calcmode="lin" valueType="num">
                                      <p:cBhvr>
                                        <p:cTn id="9" dur="3000" fill="hold"/>
                                        <p:tgtEl>
                                          <p:spTgt spid="6"/>
                                        </p:tgtEl>
                                        <p:attrNameLst>
                                          <p:attrName>style.rotation</p:attrName>
                                        </p:attrNameLst>
                                      </p:cBhvr>
                                      <p:tavLst>
                                        <p:tav tm="0">
                                          <p:val>
                                            <p:fltVal val="360"/>
                                          </p:val>
                                        </p:tav>
                                        <p:tav tm="100000">
                                          <p:val>
                                            <p:fltVal val="0"/>
                                          </p:val>
                                        </p:tav>
                                      </p:tavLst>
                                    </p:anim>
                                    <p:animEffect transition="in" filter="fade">
                                      <p:cBhvr>
                                        <p:cTn id="10" dur="3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ox(in)">
                                      <p:cBhvr>
                                        <p:cTn id="15" dur="5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lstStyle/>
          <a:p>
            <a:pPr algn="just"/>
            <a:endParaRPr lang="fr-FR" sz="4000" dirty="0" smtClean="0">
              <a:solidFill>
                <a:schemeClr val="tx1"/>
              </a:solidFill>
            </a:endParaRPr>
          </a:p>
          <a:p>
            <a:r>
              <a:rPr lang="fr-FR" sz="4000" dirty="0" smtClean="0">
                <a:solidFill>
                  <a:schemeClr val="tx1"/>
                </a:solidFill>
              </a:rPr>
              <a:t>(situation-problème≠ problématique)</a:t>
            </a:r>
          </a:p>
          <a:p>
            <a:pPr algn="just"/>
            <a:r>
              <a:rPr lang="fr-FR" sz="4400" dirty="0" smtClean="0">
                <a:solidFill>
                  <a:schemeClr val="tx1"/>
                </a:solidFill>
              </a:rPr>
              <a:t>La problématique doit être construite par l’élève. Sa résolution n’a d’intérêt que si elle permet un apprentissage qui dépasse les résultats du problème. Elle se subdivise par plusieurs sous-problèmes.</a:t>
            </a:r>
            <a:endParaRPr lang="fr-FR" sz="4400" dirty="0">
              <a:solidFill>
                <a:schemeClr val="tx1"/>
              </a:solidFill>
            </a:endParaRPr>
          </a:p>
        </p:txBody>
      </p:sp>
    </p:spTree>
  </p:cSld>
  <p:clrMapOvr>
    <a:masterClrMapping/>
  </p:clrMapOvr>
  <p:transition>
    <p:cut/>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a:bodyPr>
          <a:lstStyle/>
          <a:p>
            <a:pPr rtl="1"/>
            <a:r>
              <a:rPr lang="ar-MA" sz="9600" smtClean="0">
                <a:solidFill>
                  <a:srgbClr val="FF0000"/>
                </a:solidFill>
                <a:latin typeface="Algerian" pitchFamily="82" charset="0"/>
              </a:rPr>
              <a:t> </a:t>
            </a:r>
            <a:r>
              <a:rPr lang="ar-MA" sz="20000" b="1" dirty="0" smtClean="0">
                <a:solidFill>
                  <a:srgbClr val="FF0000"/>
                </a:solidFill>
                <a:effectLst>
                  <a:outerShdw blurRad="38100" dist="38100" dir="2700000" algn="tl">
                    <a:srgbClr val="000000">
                      <a:alpha val="43137"/>
                    </a:srgbClr>
                  </a:outerShdw>
                </a:effectLst>
                <a:latin typeface="Arabic Typesetting" pitchFamily="66" charset="-78"/>
                <a:cs typeface="Arabic Typesetting" pitchFamily="66" charset="-78"/>
              </a:rPr>
              <a:t>شكرا جزيلا</a:t>
            </a:r>
          </a:p>
          <a:p>
            <a:endParaRPr lang="ar-MA" sz="12000" dirty="0" smtClean="0">
              <a:solidFill>
                <a:srgbClr val="FF0000"/>
              </a:solidFill>
            </a:endParaRPr>
          </a:p>
          <a:p>
            <a:endParaRPr lang="fr-FR" sz="12000" dirty="0" smtClean="0">
              <a:solidFill>
                <a:schemeClr val="tx1"/>
              </a:solidFill>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a:bodyPr>
          <a:lstStyle/>
          <a:p>
            <a:endParaRPr lang="fr-FR" sz="4800" dirty="0" smtClean="0">
              <a:solidFill>
                <a:schemeClr val="tx1"/>
              </a:solidFill>
            </a:endParaRPr>
          </a:p>
          <a:p>
            <a:r>
              <a:rPr lang="fr-FR" sz="6000" dirty="0" smtClean="0">
                <a:solidFill>
                  <a:schemeClr val="tx1"/>
                </a:solidFill>
              </a:rPr>
              <a:t>« </a:t>
            </a:r>
            <a:r>
              <a:rPr lang="fr-FR" sz="6000" dirty="0" smtClean="0">
                <a:solidFill>
                  <a:schemeClr val="tx1"/>
                </a:solidFill>
                <a:latin typeface="Algerian" pitchFamily="82" charset="0"/>
              </a:rPr>
              <a:t>La qualité d’un système éducatif n’est jamais supérieure au talent de ses enseignants </a:t>
            </a:r>
            <a:r>
              <a:rPr lang="fr-FR" sz="6000" dirty="0" smtClean="0">
                <a:solidFill>
                  <a:schemeClr val="tx1"/>
                </a:solidFill>
              </a:rPr>
              <a:t>» </a:t>
            </a:r>
          </a:p>
          <a:p>
            <a:r>
              <a:rPr lang="fr-FR" sz="2400" dirty="0" smtClean="0">
                <a:solidFill>
                  <a:schemeClr val="tx1"/>
                </a:solidFill>
              </a:rPr>
              <a:t>Andreas Schleicher, directeur de l’éducation à l’OCDE, dirige le classement Pisa (programme international pour le suivi des acquis des élèves) </a:t>
            </a:r>
          </a:p>
        </p:txBody>
      </p:sp>
    </p:spTree>
  </p:cSld>
  <p:clrMapOvr>
    <a:masterClrMapping/>
  </p:clrMapOvr>
  <p:transition>
    <p:strips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7" dur="8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1" end="1"/>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4" presetClass="emph" presetSubtype="2" fill="hold" nodeType="clickEffect">
                                  <p:stCondLst>
                                    <p:cond delay="0"/>
                                  </p:stCondLst>
                                  <p:iterate type="lt">
                                    <p:tmPct val="0"/>
                                  </p:iterate>
                                  <p:childTnLst>
                                    <p:anim to="1.5" calcmode="lin" valueType="num">
                                      <p:cBhvr override="childStyle">
                                        <p:cTn id="13" dur="2000" fill="hold"/>
                                        <p:tgtEl>
                                          <p:spTgt spid="3">
                                            <p:txEl>
                                              <p:pRg st="1" end="1"/>
                                            </p:txEl>
                                          </p:spTgt>
                                        </p:tgtEl>
                                        <p:attrNameLst>
                                          <p:attrName>style.fontSize</p:attrName>
                                        </p:attrNameLst>
                                      </p:cBhvr>
                                    </p:anim>
                                  </p:childTnLst>
                                </p:cTn>
                              </p:par>
                            </p:childTnLst>
                          </p:cTn>
                        </p:par>
                      </p:childTnLst>
                    </p:cTn>
                  </p:par>
                  <p:par>
                    <p:cTn id="14" fill="hold">
                      <p:stCondLst>
                        <p:cond delay="indefinite"/>
                      </p:stCondLst>
                      <p:childTnLst>
                        <p:par>
                          <p:cTn id="15" fill="hold">
                            <p:stCondLst>
                              <p:cond delay="0"/>
                            </p:stCondLst>
                            <p:childTnLst>
                              <p:par>
                                <p:cTn id="16" presetID="4" presetClass="emph" presetSubtype="2" fill="hold" nodeType="clickEffect">
                                  <p:stCondLst>
                                    <p:cond delay="0"/>
                                  </p:stCondLst>
                                  <p:iterate type="lt">
                                    <p:tmPct val="0"/>
                                  </p:iterate>
                                  <p:childTnLst>
                                    <p:anim to="0.5" calcmode="lin" valueType="num">
                                      <p:cBhvr override="childStyle">
                                        <p:cTn id="17" dur="2000" fill="hold"/>
                                        <p:tgtEl>
                                          <p:spTgt spid="3">
                                            <p:txEl>
                                              <p:pRg st="1" end="1"/>
                                            </p:txEl>
                                          </p:spTgt>
                                        </p:tgtEl>
                                        <p:attrNameLst>
                                          <p:attrName>style.fontSize</p:attrName>
                                        </p:attrNameLst>
                                      </p:cBhvr>
                                    </p:anim>
                                  </p:childTnLst>
                                </p:cTn>
                              </p:par>
                            </p:childTnLst>
                          </p:cTn>
                        </p:par>
                      </p:childTnLst>
                    </p:cTn>
                  </p:par>
                  <p:par>
                    <p:cTn id="18" fill="hold">
                      <p:stCondLst>
                        <p:cond delay="indefinite"/>
                      </p:stCondLst>
                      <p:childTnLst>
                        <p:par>
                          <p:cTn id="19" fill="hold">
                            <p:stCondLst>
                              <p:cond delay="0"/>
                            </p:stCondLst>
                            <p:childTnLst>
                              <p:par>
                                <p:cTn id="20" presetID="49" presetClass="entr" presetSubtype="0" decel="10000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p:cTn id="22"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4" dur="50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2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fontScale="92500" lnSpcReduction="10000"/>
          </a:bodyPr>
          <a:lstStyle/>
          <a:p>
            <a:r>
              <a:rPr lang="fr-FR" sz="3900" dirty="0" smtClean="0">
                <a:solidFill>
                  <a:srgbClr val="FF0000"/>
                </a:solidFill>
              </a:rPr>
              <a:t>Quelle stratégie pourrait mieux convenir au développement de la capacité à penser de manière critique ?</a:t>
            </a:r>
            <a:endParaRPr lang="fr-FR" sz="3900" dirty="0" smtClean="0">
              <a:solidFill>
                <a:schemeClr val="tx1"/>
              </a:solidFill>
            </a:endParaRPr>
          </a:p>
          <a:p>
            <a:pPr algn="just"/>
            <a:r>
              <a:rPr lang="fr-FR" sz="3600" dirty="0" smtClean="0">
                <a:solidFill>
                  <a:schemeClr val="tx1"/>
                </a:solidFill>
              </a:rPr>
              <a:t>	Tout d’abord, je souhaiterais que l’on cesse de parler de « compétences générales » en pensée critique, ce qui ne rime à rien.</a:t>
            </a:r>
          </a:p>
          <a:p>
            <a:pPr algn="just"/>
            <a:r>
              <a:rPr lang="fr-FR" sz="3600" dirty="0" smtClean="0">
                <a:solidFill>
                  <a:schemeClr val="tx1"/>
                </a:solidFill>
              </a:rPr>
              <a:t>	Ensuite, nous devrions prendre en compte la </a:t>
            </a:r>
            <a:r>
              <a:rPr lang="fr-FR" sz="3600" dirty="0" err="1" smtClean="0">
                <a:solidFill>
                  <a:schemeClr val="tx1"/>
                </a:solidFill>
              </a:rPr>
              <a:t>transférabilité</a:t>
            </a:r>
            <a:r>
              <a:rPr lang="fr-FR" sz="3600" dirty="0" smtClean="0">
                <a:solidFill>
                  <a:schemeClr val="tx1"/>
                </a:solidFill>
              </a:rPr>
              <a:t> des « savoirs et des informations » à la pensée critique. </a:t>
            </a:r>
          </a:p>
          <a:p>
            <a:pPr algn="just"/>
            <a:r>
              <a:rPr lang="fr-FR" sz="3600" dirty="0" smtClean="0">
                <a:solidFill>
                  <a:schemeClr val="tx1"/>
                </a:solidFill>
              </a:rPr>
              <a:t>	Contrairement à l’opinion reçue, il ne me semble pas évident du tout que des savoirs précis et de l’information aient moins de potentiel de </a:t>
            </a:r>
            <a:r>
              <a:rPr lang="fr-FR" sz="3600" dirty="0" err="1" smtClean="0">
                <a:solidFill>
                  <a:schemeClr val="tx1"/>
                </a:solidFill>
              </a:rPr>
              <a:t>transférabilité</a:t>
            </a:r>
            <a:r>
              <a:rPr lang="fr-FR" sz="3600" dirty="0" smtClean="0">
                <a:solidFill>
                  <a:schemeClr val="tx1"/>
                </a:solidFill>
              </a:rPr>
              <a:t> que ces compétences putatives du modèle standard.</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a:bodyPr>
          <a:lstStyle/>
          <a:p>
            <a:endParaRPr lang="fr-FR" sz="4800" dirty="0" smtClean="0">
              <a:solidFill>
                <a:schemeClr val="tx1"/>
              </a:solidFill>
            </a:endParaRPr>
          </a:p>
        </p:txBody>
      </p:sp>
      <p:sp>
        <p:nvSpPr>
          <p:cNvPr id="5" name="Rectangle à coins arrondis 4"/>
          <p:cNvSpPr/>
          <p:nvPr/>
        </p:nvSpPr>
        <p:spPr>
          <a:xfrm>
            <a:off x="5929322" y="285728"/>
            <a:ext cx="3214678" cy="3214710"/>
          </a:xfrm>
          <a:prstGeom prst="wedgeRoundRectCallou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MA" sz="3600" dirty="0" smtClean="0">
                <a:solidFill>
                  <a:schemeClr val="tx1"/>
                </a:solidFill>
              </a:rPr>
              <a:t>جملة رائعة... لكن المشاكل تبدأ مباشرة عند المرور إلى </a:t>
            </a:r>
            <a:r>
              <a:rPr lang="fr-FR" sz="3600" dirty="0" smtClean="0">
                <a:solidFill>
                  <a:schemeClr val="tx1"/>
                </a:solidFill>
              </a:rPr>
              <a:t>!</a:t>
            </a:r>
            <a:r>
              <a:rPr lang="ar-MA" sz="3600" dirty="0" smtClean="0">
                <a:solidFill>
                  <a:schemeClr val="tx1"/>
                </a:solidFill>
              </a:rPr>
              <a:t>الممارسة</a:t>
            </a:r>
            <a:endParaRPr lang="fr-FR" sz="3600" dirty="0" smtClean="0">
              <a:solidFill>
                <a:schemeClr val="tx1"/>
              </a:solidFill>
            </a:endParaRPr>
          </a:p>
        </p:txBody>
      </p:sp>
      <p:sp>
        <p:nvSpPr>
          <p:cNvPr id="7" name="Rectangle à coins arrondis 6"/>
          <p:cNvSpPr/>
          <p:nvPr/>
        </p:nvSpPr>
        <p:spPr>
          <a:xfrm>
            <a:off x="0" y="0"/>
            <a:ext cx="5857884" cy="4500570"/>
          </a:xfrm>
          <a:prstGeom prst="round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MA" sz="6400" dirty="0" smtClean="0">
                <a:solidFill>
                  <a:schemeClr val="tx1"/>
                </a:solidFill>
                <a:latin typeface="Andalus" pitchFamily="18" charset="-78"/>
                <a:cs typeface="Andalus" pitchFamily="18" charset="-78"/>
              </a:rPr>
              <a:t>ينبغي أن يكون التلميذ في مركز ثقل كل عملية تعليمية </a:t>
            </a:r>
            <a:r>
              <a:rPr lang="fr-FR" sz="6400" dirty="0" smtClean="0">
                <a:solidFill>
                  <a:schemeClr val="tx1"/>
                </a:solidFill>
                <a:latin typeface="Andalus" pitchFamily="18" charset="-78"/>
                <a:cs typeface="Andalus" pitchFamily="18" charset="-78"/>
              </a:rPr>
              <a:t>!</a:t>
            </a:r>
            <a:r>
              <a:rPr lang="ar-MA" sz="6400" dirty="0" err="1" smtClean="0">
                <a:solidFill>
                  <a:schemeClr val="tx1"/>
                </a:solidFill>
                <a:latin typeface="Andalus" pitchFamily="18" charset="-78"/>
                <a:cs typeface="Andalus" pitchFamily="18" charset="-78"/>
              </a:rPr>
              <a:t>تعلمية</a:t>
            </a:r>
            <a:endParaRPr lang="fr-FR" sz="6400" dirty="0" smtClean="0">
              <a:solidFill>
                <a:schemeClr val="tx1"/>
              </a:solidFill>
              <a:latin typeface="Andalus" pitchFamily="18" charset="-78"/>
              <a:cs typeface="Andalus"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edge">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51"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770" decel="100000"/>
                                        <p:tgtEl>
                                          <p:spTgt spid="5"/>
                                        </p:tgtEl>
                                      </p:cBhvr>
                                    </p:animEffect>
                                    <p:animScale>
                                      <p:cBhvr>
                                        <p:cTn id="13" dur="770" decel="100000"/>
                                        <p:tgtEl>
                                          <p:spTgt spid="5"/>
                                        </p:tgtEl>
                                      </p:cBhvr>
                                      <p:from x="10000" y="10000"/>
                                      <p:to x="200000" y="450000"/>
                                    </p:animScale>
                                    <p:animScale>
                                      <p:cBhvr>
                                        <p:cTn id="14" dur="1230" accel="100000" fill="hold">
                                          <p:stCondLst>
                                            <p:cond delay="770"/>
                                          </p:stCondLst>
                                        </p:cTn>
                                        <p:tgtEl>
                                          <p:spTgt spid="5"/>
                                        </p:tgtEl>
                                      </p:cBhvr>
                                      <p:from x="200000" y="450000"/>
                                      <p:to x="100000" y="100000"/>
                                    </p:animScale>
                                    <p:set>
                                      <p:cBhvr>
                                        <p:cTn id="15" dur="770" fill="hold"/>
                                        <p:tgtEl>
                                          <p:spTgt spid="5"/>
                                        </p:tgtEl>
                                        <p:attrNameLst>
                                          <p:attrName>ppt_x</p:attrName>
                                        </p:attrNameLst>
                                      </p:cBhvr>
                                      <p:to>
                                        <p:strVal val="(0.5)"/>
                                      </p:to>
                                    </p:set>
                                    <p:anim from="(0.5)" to="(#ppt_x)" calcmode="lin" valueType="num">
                                      <p:cBhvr>
                                        <p:cTn id="16" dur="1230" accel="100000" fill="hold">
                                          <p:stCondLst>
                                            <p:cond delay="770"/>
                                          </p:stCondLst>
                                        </p:cTn>
                                        <p:tgtEl>
                                          <p:spTgt spid="5"/>
                                        </p:tgtEl>
                                        <p:attrNameLst>
                                          <p:attrName>ppt_x</p:attrName>
                                        </p:attrNameLst>
                                      </p:cBhvr>
                                    </p:anim>
                                    <p:set>
                                      <p:cBhvr>
                                        <p:cTn id="17" dur="770" fill="hold"/>
                                        <p:tgtEl>
                                          <p:spTgt spid="5"/>
                                        </p:tgtEl>
                                        <p:attrNameLst>
                                          <p:attrName>ppt_y</p:attrName>
                                        </p:attrNameLst>
                                      </p:cBhvr>
                                      <p:to>
                                        <p:strVal val="(#ppt_y+0.4)"/>
                                      </p:to>
                                    </p:set>
                                    <p:anim from="(#ppt_y+0.4)" to="(#ppt_y)" calcmode="lin" valueType="num">
                                      <p:cBhvr>
                                        <p:cTn id="18" dur="1230" accel="100000" fill="hold">
                                          <p:stCondLst>
                                            <p:cond delay="770"/>
                                          </p:stCondLst>
                                        </p:cTn>
                                        <p:tgtEl>
                                          <p:spTgt spid="5"/>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3"/>
            <a:stretch>
              <a:fillRect/>
            </a:stretch>
          </a:blipFill>
        </p:spPr>
        <p:txBody>
          <a:bodyPr>
            <a:normAutofit/>
          </a:bodyPr>
          <a:lstStyle/>
          <a:p>
            <a:pPr rtl="1"/>
            <a:r>
              <a:rPr lang="ar-MA" b="1" dirty="0" smtClean="0">
                <a:solidFill>
                  <a:srgbClr val="FF0000"/>
                </a:solidFill>
              </a:rPr>
              <a:t> </a:t>
            </a:r>
            <a:r>
              <a:rPr lang="ar-MA" sz="4800" b="1" dirty="0" smtClean="0">
                <a:solidFill>
                  <a:srgbClr val="FF0000"/>
                </a:solidFill>
                <a:latin typeface="Andalus" pitchFamily="18" charset="-78"/>
                <a:cs typeface="Andalus" pitchFamily="18" charset="-78"/>
              </a:rPr>
              <a:t>إليكم بعض الإكراهات</a:t>
            </a:r>
            <a:r>
              <a:rPr lang="fr-FR" dirty="0" smtClean="0">
                <a:solidFill>
                  <a:schemeClr val="tx1"/>
                </a:solidFill>
                <a:latin typeface="Andalus" pitchFamily="18" charset="-78"/>
                <a:cs typeface="Andalus" pitchFamily="18" charset="-78"/>
              </a:rPr>
              <a:t>	</a:t>
            </a:r>
          </a:p>
          <a:p>
            <a:pPr algn="just" rtl="1"/>
            <a:r>
              <a:rPr lang="fr-FR" sz="3600" dirty="0" smtClean="0">
                <a:solidFill>
                  <a:schemeClr val="tx1"/>
                </a:solidFill>
              </a:rPr>
              <a:t>	</a:t>
            </a:r>
            <a:r>
              <a:rPr lang="ar-MA" sz="3600" dirty="0" smtClean="0">
                <a:solidFill>
                  <a:schemeClr val="tx1"/>
                </a:solidFill>
              </a:rPr>
              <a:t> </a:t>
            </a:r>
            <a:r>
              <a:rPr lang="ar-MA" sz="4000" dirty="0" smtClean="0">
                <a:solidFill>
                  <a:schemeClr val="tx1"/>
                </a:solidFill>
              </a:rPr>
              <a:t>معظم الأنشطة المقترحة أو بالأحرى المفروضة داخل الفصل الدراسي ليس لها معنى بالنسبة للتلاميذ</a:t>
            </a:r>
            <a:r>
              <a:rPr lang="fr-FR" sz="4000" dirty="0" smtClean="0">
                <a:solidFill>
                  <a:schemeClr val="tx1"/>
                </a:solidFill>
              </a:rPr>
              <a:t>!</a:t>
            </a:r>
            <a:endParaRPr lang="ar-MA" sz="4000" dirty="0" smtClean="0">
              <a:solidFill>
                <a:schemeClr val="tx1"/>
              </a:solidFill>
            </a:endParaRPr>
          </a:p>
          <a:p>
            <a:pPr algn="just" rtl="1"/>
            <a:r>
              <a:rPr lang="ar-MA" sz="4000" dirty="0" smtClean="0">
                <a:solidFill>
                  <a:schemeClr val="tx1"/>
                </a:solidFill>
              </a:rPr>
              <a:t>	في الفصل، التعلم هو دليل الحضور، ولتأكيد الحضور ينبغي انتزاع الاعتراف، وهذا </a:t>
            </a:r>
            <a:r>
              <a:rPr lang="ar-MA" sz="4000" dirty="0" err="1" smtClean="0">
                <a:solidFill>
                  <a:schemeClr val="tx1"/>
                </a:solidFill>
              </a:rPr>
              <a:t>رهين</a:t>
            </a:r>
            <a:r>
              <a:rPr lang="ar-MA" sz="4000" dirty="0" smtClean="0">
                <a:solidFill>
                  <a:schemeClr val="tx1"/>
                </a:solidFill>
              </a:rPr>
              <a:t> بأن ينصت المدرس للتلميذ وأن يحترمه، في الوقت الذي نجد أن ثقافتنا تكرس فِعْلي الإنصات والاحترام من قبل التلميذ لا غير</a:t>
            </a:r>
            <a:r>
              <a:rPr lang="fr-FR" sz="4000" dirty="0" smtClean="0">
                <a:solidFill>
                  <a:schemeClr val="tx1"/>
                </a:solidFill>
              </a:rPr>
              <a:t>!</a:t>
            </a:r>
            <a:r>
              <a:rPr lang="ar-MA" sz="4000" dirty="0" smtClean="0">
                <a:solidFill>
                  <a:schemeClr val="tx1"/>
                </a:solidFill>
              </a:rPr>
              <a:t> </a:t>
            </a:r>
          </a:p>
          <a:p>
            <a:pPr algn="just" rtl="1"/>
            <a:r>
              <a:rPr lang="ar-MA" sz="4000" dirty="0" smtClean="0">
                <a:solidFill>
                  <a:schemeClr val="tx1"/>
                </a:solidFill>
              </a:rPr>
              <a:t>	دائما، يفرض الأستاذ منهجية العمل دون طرحها للنقاش، منهجية تقوم على منطق أنه يَعْلَم ويُعَلِّم لا يَتعلم</a:t>
            </a:r>
            <a:r>
              <a:rPr lang="fr-FR" sz="3600" dirty="0" smtClean="0">
                <a:solidFill>
                  <a:schemeClr val="tx1"/>
                </a:solidFill>
              </a:rPr>
              <a:t>!</a:t>
            </a:r>
            <a:endParaRPr lang="fr-FR" sz="4000" dirty="0" smtClean="0">
              <a:solidFill>
                <a:schemeClr val="tx1"/>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edg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7"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8" presetClass="entr" presetSubtype="16"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diamond(in)">
                                      <p:cBhvr>
                                        <p:cTn id="20" dur="20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wipe(down)">
                                      <p:cBhvr>
                                        <p:cTn id="25" dur="5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lnSpcReduction="10000"/>
          </a:bodyPr>
          <a:lstStyle/>
          <a:p>
            <a:pPr algn="just" rtl="1"/>
            <a:r>
              <a:rPr lang="ar-MA" sz="5400" dirty="0" smtClean="0">
                <a:solidFill>
                  <a:schemeClr val="tx1"/>
                </a:solidFill>
                <a:latin typeface="Andalus" pitchFamily="18" charset="-78"/>
                <a:cs typeface="Andalus" pitchFamily="18" charset="-78"/>
              </a:rPr>
              <a:t>	كيف يمكن إيجاد </a:t>
            </a:r>
            <a:r>
              <a:rPr lang="ar-MA" sz="5400" dirty="0" err="1" smtClean="0">
                <a:solidFill>
                  <a:schemeClr val="tx1"/>
                </a:solidFill>
                <a:latin typeface="Andalus" pitchFamily="18" charset="-78"/>
                <a:cs typeface="Andalus" pitchFamily="18" charset="-78"/>
              </a:rPr>
              <a:t>بيداغوجيا</a:t>
            </a:r>
            <a:r>
              <a:rPr lang="ar-MA" sz="5400" dirty="0" smtClean="0">
                <a:solidFill>
                  <a:schemeClr val="tx1"/>
                </a:solidFill>
                <a:latin typeface="Andalus" pitchFamily="18" charset="-78"/>
                <a:cs typeface="Andalus" pitchFamily="18" charset="-78"/>
              </a:rPr>
              <a:t> تضفي معنى على </a:t>
            </a:r>
            <a:r>
              <a:rPr lang="ar-MA" sz="5400" dirty="0" err="1" smtClean="0">
                <a:solidFill>
                  <a:schemeClr val="tx1"/>
                </a:solidFill>
                <a:latin typeface="Andalus" pitchFamily="18" charset="-78"/>
                <a:cs typeface="Andalus" pitchFamily="18" charset="-78"/>
              </a:rPr>
              <a:t>التعلمات</a:t>
            </a:r>
            <a:r>
              <a:rPr lang="ar-MA" sz="5400" dirty="0" smtClean="0">
                <a:solidFill>
                  <a:schemeClr val="tx1"/>
                </a:solidFill>
                <a:latin typeface="Andalus" pitchFamily="18" charset="-78"/>
                <a:cs typeface="Andalus" pitchFamily="18" charset="-78"/>
              </a:rPr>
              <a:t> بالنسبة للمتعلمين، تحفزهم وتدفعهم نحو تعبئة جميع ما لديهم من موارد الداخلية والخارجية المتاحة والممكنة (=قدرات</a:t>
            </a:r>
            <a:r>
              <a:rPr lang="ar-MA" sz="5400" dirty="0" smtClean="0">
                <a:solidFill>
                  <a:schemeClr val="tx1"/>
                </a:solidFill>
                <a:cs typeface="Andalus" pitchFamily="18" charset="-78"/>
              </a:rPr>
              <a:t>، معارف، مهارات...)</a:t>
            </a:r>
            <a:r>
              <a:rPr lang="ar-MA" sz="5400" dirty="0" smtClean="0">
                <a:solidFill>
                  <a:schemeClr val="tx1"/>
                </a:solidFill>
                <a:latin typeface="Andalus" pitchFamily="18" charset="-78"/>
                <a:cs typeface="Andalus" pitchFamily="18" charset="-78"/>
              </a:rPr>
              <a:t> </a:t>
            </a:r>
            <a:r>
              <a:rPr lang="ar-MA" sz="5400" dirty="0" smtClean="0">
                <a:solidFill>
                  <a:srgbClr val="FF0000"/>
                </a:solidFill>
                <a:latin typeface="Andalus" pitchFamily="18" charset="-78"/>
                <a:cs typeface="Andalus" pitchFamily="18" charset="-78"/>
              </a:rPr>
              <a:t>لابتكار الحلول (لا استنساخها) </a:t>
            </a:r>
            <a:r>
              <a:rPr lang="ar-MA" sz="5400" dirty="0" smtClean="0">
                <a:solidFill>
                  <a:schemeClr val="tx1"/>
                </a:solidFill>
                <a:latin typeface="Andalus" pitchFamily="18" charset="-78"/>
                <a:cs typeface="Andalus" pitchFamily="18" charset="-78"/>
              </a:rPr>
              <a:t>للمشاكل المطروحة وبالتالي </a:t>
            </a:r>
            <a:r>
              <a:rPr lang="ar-MA" sz="5400" dirty="0" smtClean="0">
                <a:solidFill>
                  <a:srgbClr val="FF0000"/>
                </a:solidFill>
                <a:latin typeface="Andalus" pitchFamily="18" charset="-78"/>
                <a:cs typeface="Andalus" pitchFamily="18" charset="-78"/>
              </a:rPr>
              <a:t>إبداع وبناء معارف جديدة (لا اجترار المتوفرة</a:t>
            </a:r>
            <a:r>
              <a:rPr lang="ar-MA" sz="5400" dirty="0" smtClean="0">
                <a:solidFill>
                  <a:schemeClr val="tx1"/>
                </a:solidFill>
                <a:cs typeface="Andalus" pitchFamily="18" charset="-78"/>
              </a:rPr>
              <a:t>)</a:t>
            </a:r>
            <a:r>
              <a:rPr lang="ar-MA" sz="5400" dirty="0" smtClean="0">
                <a:solidFill>
                  <a:schemeClr val="tx1"/>
                </a:solidFill>
                <a:latin typeface="Andalus" pitchFamily="18" charset="-78"/>
                <a:cs typeface="Andalus" pitchFamily="18" charset="-78"/>
              </a:rPr>
              <a:t>  وبالتالي امتلاك </a:t>
            </a:r>
            <a:r>
              <a:rPr lang="ar-MA" sz="5400" dirty="0" err="1" smtClean="0">
                <a:solidFill>
                  <a:schemeClr val="tx1"/>
                </a:solidFill>
                <a:latin typeface="Andalus" pitchFamily="18" charset="-78"/>
                <a:cs typeface="Andalus" pitchFamily="18" charset="-78"/>
              </a:rPr>
              <a:t>الكفايات</a:t>
            </a:r>
            <a:r>
              <a:rPr lang="ar-MA" sz="5400" dirty="0" smtClean="0">
                <a:solidFill>
                  <a:schemeClr val="tx1"/>
                </a:solidFill>
                <a:latin typeface="Andalus" pitchFamily="18" charset="-78"/>
                <a:cs typeface="Andalus" pitchFamily="18" charset="-78"/>
              </a:rPr>
              <a:t> المطلوبة؟ </a:t>
            </a:r>
            <a:endParaRPr lang="fr-FR" sz="5400" dirty="0" smtClean="0">
              <a:solidFill>
                <a:schemeClr val="tx1"/>
              </a:solidFill>
              <a:latin typeface="Andalus" pitchFamily="18" charset="-78"/>
              <a:cs typeface="Andalus" pitchFamily="18" charset="-78"/>
            </a:endParaRP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a:bodyPr>
          <a:lstStyle/>
          <a:p>
            <a:pPr rtl="1"/>
            <a:r>
              <a:rPr lang="ar-MA" sz="5400" dirty="0" smtClean="0">
                <a:solidFill>
                  <a:srgbClr val="FF0000"/>
                </a:solidFill>
              </a:rPr>
              <a:t>كيف يتمكن المتعلم من بناء وإبداع المعارف؟</a:t>
            </a:r>
          </a:p>
          <a:p>
            <a:pPr rtl="1"/>
            <a:r>
              <a:rPr lang="ar-MA" sz="4800" b="1" dirty="0" smtClean="0">
                <a:solidFill>
                  <a:schemeClr val="tx1"/>
                </a:solidFill>
              </a:rPr>
              <a:t>الجواب: امتلاك </a:t>
            </a:r>
            <a:r>
              <a:rPr lang="ar-MA" sz="4800" b="1" dirty="0" err="1" smtClean="0">
                <a:solidFill>
                  <a:schemeClr val="tx1"/>
                </a:solidFill>
              </a:rPr>
              <a:t>الكفايات</a:t>
            </a:r>
            <a:r>
              <a:rPr lang="ar-MA" sz="4800" b="1" dirty="0" smtClean="0">
                <a:solidFill>
                  <a:schemeClr val="tx1"/>
                </a:solidFill>
              </a:rPr>
              <a:t> / التدريس </a:t>
            </a:r>
            <a:r>
              <a:rPr lang="ar-MA" sz="4800" b="1" dirty="0" err="1" smtClean="0">
                <a:solidFill>
                  <a:schemeClr val="tx1"/>
                </a:solidFill>
              </a:rPr>
              <a:t>بالكفايات</a:t>
            </a:r>
            <a:r>
              <a:rPr lang="ar-MA" sz="4800" b="1" dirty="0" smtClean="0">
                <a:solidFill>
                  <a:schemeClr val="tx1"/>
                </a:solidFill>
              </a:rPr>
              <a:t> </a:t>
            </a:r>
          </a:p>
          <a:p>
            <a:pPr rtl="1"/>
            <a:r>
              <a:rPr lang="ar-MA" sz="5400" i="1" dirty="0" smtClean="0">
                <a:solidFill>
                  <a:schemeClr val="tx1"/>
                </a:solidFill>
              </a:rPr>
              <a:t>”</a:t>
            </a:r>
            <a:r>
              <a:rPr lang="ar-MA" sz="5400" i="1" dirty="0" smtClean="0">
                <a:solidFill>
                  <a:srgbClr val="FF0000"/>
                </a:solidFill>
              </a:rPr>
              <a:t>كيف نمكن التلميذ من أن يكون "كفء” ؟</a:t>
            </a:r>
          </a:p>
          <a:p>
            <a:pPr rtl="1"/>
            <a:r>
              <a:rPr lang="ar-MA" sz="5400" i="1" dirty="0" smtClean="0">
                <a:solidFill>
                  <a:srgbClr val="FF0000"/>
                </a:solidFill>
              </a:rPr>
              <a:t> </a:t>
            </a:r>
            <a:endParaRPr lang="ar-MA" sz="5400" i="1" dirty="0" smtClean="0">
              <a:solidFill>
                <a:schemeClr val="tx1"/>
              </a:solidFill>
            </a:endParaRPr>
          </a:p>
          <a:p>
            <a:pPr rtl="1"/>
            <a:r>
              <a:rPr lang="ar-MA" sz="5400" i="1" dirty="0" smtClean="0">
                <a:solidFill>
                  <a:schemeClr val="tx1"/>
                </a:solidFill>
              </a:rPr>
              <a:t>أحد </a:t>
            </a:r>
            <a:r>
              <a:rPr lang="ar-MA" sz="5400" dirty="0" smtClean="0">
                <a:solidFill>
                  <a:schemeClr val="tx1"/>
                </a:solidFill>
              </a:rPr>
              <a:t>أهم المداخل: الوضعية المشكلة؟؟؟</a:t>
            </a:r>
          </a:p>
          <a:p>
            <a:pPr rtl="1"/>
            <a:r>
              <a:rPr lang="ar-MA" sz="4400" dirty="0" smtClean="0">
                <a:solidFill>
                  <a:srgbClr val="FF0000"/>
                </a:solidFill>
              </a:rPr>
              <a:t> </a:t>
            </a:r>
            <a:r>
              <a:rPr lang="ar-MA" sz="4400" dirty="0" smtClean="0">
                <a:solidFill>
                  <a:srgbClr val="7030A0"/>
                </a:solidFill>
              </a:rPr>
              <a:t>(في اللحظات الثلاث: التخطيط، التدبير، التقويم)</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amond(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amond(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amond(in)">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diamond(in)">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diamond(in)">
                                      <p:cBhvr>
                                        <p:cTn id="32"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lnSpcReduction="10000"/>
          </a:bodyPr>
          <a:lstStyle/>
          <a:p>
            <a:pPr rtl="1"/>
            <a:r>
              <a:rPr lang="ar-MA" sz="6600" dirty="0" smtClean="0">
                <a:solidFill>
                  <a:srgbClr val="7030A0"/>
                </a:solidFill>
              </a:rPr>
              <a:t>ماذا يحتاج الشباب لمواجهة ما يجري من تحولات؟ </a:t>
            </a:r>
          </a:p>
          <a:p>
            <a:pPr rtl="1"/>
            <a:r>
              <a:rPr lang="ar-MA" sz="4800" dirty="0" smtClean="0">
                <a:solidFill>
                  <a:srgbClr val="FF0000"/>
                </a:solidFill>
              </a:rPr>
              <a:t>للمعارف دون شك، ولكن لمعارف حية قابلة للتحريك في الحياة العملية، وقابلة للتحويل وللنقل والتكييف مع الظروف. </a:t>
            </a:r>
          </a:p>
          <a:p>
            <a:pPr rtl="1"/>
            <a:r>
              <a:rPr lang="ar-MA" sz="4800" dirty="0" smtClean="0">
                <a:solidFill>
                  <a:srgbClr val="FF0000"/>
                </a:solidFill>
              </a:rPr>
              <a:t>لا تنشغل فكرة </a:t>
            </a:r>
            <a:r>
              <a:rPr lang="ar-MA" sz="4800" dirty="0" err="1" smtClean="0">
                <a:solidFill>
                  <a:srgbClr val="FF0000"/>
                </a:solidFill>
              </a:rPr>
              <a:t>الكفايات</a:t>
            </a:r>
            <a:r>
              <a:rPr lang="ar-MA" sz="4800" dirty="0" smtClean="0">
                <a:solidFill>
                  <a:srgbClr val="FF0000"/>
                </a:solidFill>
              </a:rPr>
              <a:t> بأي شيء آخر سوى بجعل المعارف المدرسية أدوات للتفكير والفعل</a:t>
            </a:r>
            <a:r>
              <a:rPr lang="ar-MA" sz="4400" dirty="0" smtClean="0">
                <a:solidFill>
                  <a:srgbClr val="FF0000"/>
                </a:solidFill>
              </a:rPr>
              <a:t>“ </a:t>
            </a:r>
          </a:p>
          <a:p>
            <a:pPr rtl="1"/>
            <a:r>
              <a:rPr lang="ar-MA" sz="4000" dirty="0" smtClean="0">
                <a:solidFill>
                  <a:schemeClr val="tx1"/>
                </a:solidFill>
              </a:rPr>
              <a:t>فيليب </a:t>
            </a:r>
            <a:r>
              <a:rPr lang="ar-MA" sz="4000" dirty="0" err="1" smtClean="0">
                <a:solidFill>
                  <a:schemeClr val="tx1"/>
                </a:solidFill>
              </a:rPr>
              <a:t>بيرنو</a:t>
            </a:r>
            <a:endParaRPr lang="fr-FR" sz="40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right)">
                                      <p:cBhvr>
                                        <p:cTn id="7" dur="5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right)">
                                      <p:cBhvr>
                                        <p:cTn id="12" dur="5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right)">
                                      <p:cBhvr>
                                        <p:cTn id="17" dur="5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right)">
                                      <p:cBhvr>
                                        <p:cTn id="22" dur="5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902</TotalTime>
  <Words>885</Words>
  <PresentationFormat>Affichage à l'écran (4:3)</PresentationFormat>
  <Paragraphs>128</Paragraphs>
  <Slides>43</Slides>
  <Notes>5</Notes>
  <HiddenSlides>0</HiddenSlides>
  <MMClips>0</MMClips>
  <ScaleCrop>false</ScaleCrop>
  <HeadingPairs>
    <vt:vector size="4" baseType="variant">
      <vt:variant>
        <vt:lpstr>Thème</vt:lpstr>
      </vt:variant>
      <vt:variant>
        <vt:i4>1</vt:i4>
      </vt:variant>
      <vt:variant>
        <vt:lpstr>Titres des diapositives</vt:lpstr>
      </vt:variant>
      <vt:variant>
        <vt:i4>43</vt:i4>
      </vt:variant>
    </vt:vector>
  </HeadingPairs>
  <TitlesOfParts>
    <vt:vector size="44" baseType="lpstr">
      <vt:lpstr>Thème Office</vt:lpstr>
      <vt:lpstr>Diapositive 1</vt:lpstr>
      <vt:lpstr>Explorer  le phénomène EUREKA !</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Commençons par ne pas confondre problème et exercice!</vt:lpstr>
      <vt:lpstr>Diapositive 17</vt:lpstr>
      <vt:lpstr>Diapositive 18</vt:lpstr>
      <vt:lpstr>Diapositive 19</vt:lpstr>
      <vt:lpstr>Diapositive 20</vt:lpstr>
      <vt:lpstr>Diapositive 21</vt:lpstr>
      <vt:lpstr>Diapositive 22</vt:lpstr>
      <vt:lpstr>Critères essentiels définissant une situation-problème</vt:lpstr>
      <vt:lpstr>Diapositive 24</vt:lpstr>
      <vt:lpstr>Diapositive 25</vt:lpstr>
      <vt:lpstr>Diapositive 26</vt:lpstr>
      <vt:lpstr>Diapositive 27</vt:lpstr>
      <vt:lpstr>Diapositive 28</vt:lpstr>
      <vt:lpstr>Diapositive 29</vt:lpstr>
      <vt:lpstr>Diapositive 30</vt:lpstr>
      <vt:lpstr>Diapositive 31</vt:lpstr>
      <vt:lpstr>Diapositive 32</vt:lpstr>
      <vt:lpstr>Diapositive 33</vt:lpstr>
      <vt:lpstr>على سبيل الختم: خلاصة</vt:lpstr>
      <vt:lpstr>Diapositive 35</vt:lpstr>
      <vt:lpstr>Diapositive 36</vt:lpstr>
      <vt:lpstr>Diapositive 37</vt:lpstr>
      <vt:lpstr>Diapositive 38</vt:lpstr>
      <vt:lpstr>Diapositive 39</vt:lpstr>
      <vt:lpstr>Diapositive 40</vt:lpstr>
      <vt:lpstr>Diapositive 41</vt:lpstr>
      <vt:lpstr>Diapositive 42</vt:lpstr>
      <vt:lpstr>Diapositive 43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Said</dc:creator>
  <cp:lastModifiedBy>Said</cp:lastModifiedBy>
  <cp:revision>147</cp:revision>
  <dcterms:created xsi:type="dcterms:W3CDTF">2017-09-09T11:36:58Z</dcterms:created>
  <dcterms:modified xsi:type="dcterms:W3CDTF">2017-09-13T22:35:34Z</dcterms:modified>
</cp:coreProperties>
</file>