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97" r:id="rId2"/>
    <p:sldId id="274" r:id="rId3"/>
    <p:sldId id="289" r:id="rId4"/>
    <p:sldId id="288" r:id="rId5"/>
    <p:sldId id="287" r:id="rId6"/>
    <p:sldId id="275" r:id="rId7"/>
    <p:sldId id="272" r:id="rId8"/>
    <p:sldId id="262" r:id="rId9"/>
    <p:sldId id="293" r:id="rId10"/>
    <p:sldId id="285" r:id="rId11"/>
    <p:sldId id="266" r:id="rId12"/>
    <p:sldId id="313" r:id="rId13"/>
    <p:sldId id="281" r:id="rId14"/>
    <p:sldId id="282" r:id="rId15"/>
    <p:sldId id="316" r:id="rId16"/>
    <p:sldId id="314" r:id="rId17"/>
    <p:sldId id="294" r:id="rId18"/>
    <p:sldId id="315" r:id="rId19"/>
    <p:sldId id="279" r:id="rId20"/>
    <p:sldId id="302" r:id="rId21"/>
    <p:sldId id="306" r:id="rId22"/>
    <p:sldId id="308" r:id="rId23"/>
    <p:sldId id="303" r:id="rId24"/>
    <p:sldId id="307" r:id="rId25"/>
    <p:sldId id="305" r:id="rId26"/>
    <p:sldId id="309" r:id="rId27"/>
    <p:sldId id="310" r:id="rId28"/>
    <p:sldId id="311" r:id="rId29"/>
    <p:sldId id="301"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897" autoAdjust="0"/>
  </p:normalViewPr>
  <p:slideViewPr>
    <p:cSldViewPr>
      <p:cViewPr varScale="1">
        <p:scale>
          <a:sx n="65" d="100"/>
          <a:sy n="65" d="100"/>
        </p:scale>
        <p:origin x="-15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C9DFD2-A02B-49E7-9515-A3AEBDA77A92}" type="datetimeFigureOut">
              <a:rPr lang="fr-FR" smtClean="0"/>
              <a:pPr/>
              <a:t>11/09/2017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9FA15-0C37-4F51-A3D6-A2BF9C4B938E}"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119FA15-0C37-4F51-A3D6-A2BF9C4B938E}" type="slidenum">
              <a:rPr lang="fr-FR" smtClean="0"/>
              <a:pPr/>
              <a:t>4</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177" name="Shape 177"/>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195" name="Shape 195"/>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309" name="Shape 309"/>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84414BCC-BFD6-421C-9441-DF04AAD0AA5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84414BCC-BFD6-421C-9441-DF04AAD0AA55}"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A65447-86FB-4A76-9DDE-CDFCD58E6415}" type="datetimeFigureOut">
              <a:rPr lang="fr-FR" smtClean="0"/>
              <a:pPr/>
              <a:t>11/09/2017</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414BCC-BFD6-421C-9441-DF04AAD0AA55}"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2004832"/>
          </a:xfrm>
        </p:spPr>
        <p:txBody>
          <a:bodyPr>
            <a:normAutofit fontScale="90000"/>
          </a:bodyPr>
          <a:lstStyle/>
          <a:p>
            <a:pPr algn="ctr" rtl="1"/>
            <a:r>
              <a:rPr lang="ar-MA" b="1" dirty="0" smtClean="0"/>
              <a:t>” القراءة من أجل </a:t>
            </a:r>
            <a:r>
              <a:rPr lang="ar-MA" b="1" dirty="0" err="1" smtClean="0"/>
              <a:t>النجاح“</a:t>
            </a:r>
            <a:r>
              <a:rPr lang="ar-MA" b="1" dirty="0" smtClean="0"/>
              <a:t/>
            </a:r>
            <a:br>
              <a:rPr lang="ar-MA" b="1" dirty="0" smtClean="0"/>
            </a:br>
            <a:r>
              <a:rPr lang="ar-MA" b="1" dirty="0" smtClean="0"/>
              <a:t>مقاربة جديدة لتدريس مكون القراءة</a:t>
            </a:r>
            <a:br>
              <a:rPr lang="ar-MA" b="1" dirty="0" smtClean="0"/>
            </a:br>
            <a:endParaRPr lang="fr-FR" dirty="0"/>
          </a:p>
        </p:txBody>
      </p:sp>
      <p:sp>
        <p:nvSpPr>
          <p:cNvPr id="3" name="Espace réservé du contenu 2"/>
          <p:cNvSpPr>
            <a:spLocks noGrp="1"/>
          </p:cNvSpPr>
          <p:nvPr>
            <p:ph idx="1"/>
          </p:nvPr>
        </p:nvSpPr>
        <p:spPr>
          <a:xfrm>
            <a:off x="457200" y="2780928"/>
            <a:ext cx="8229600" cy="3888432"/>
          </a:xfrm>
        </p:spPr>
        <p:txBody>
          <a:bodyPr>
            <a:normAutofit/>
          </a:bodyPr>
          <a:lstStyle/>
          <a:p>
            <a:pPr rtl="1">
              <a:buNone/>
            </a:pPr>
            <a:endParaRPr lang="ar-MA" b="1" dirty="0" smtClean="0"/>
          </a:p>
          <a:p>
            <a:pPr algn="r" rtl="1">
              <a:buNone/>
            </a:pPr>
            <a:endParaRPr lang="ar-MA" b="1" dirty="0" smtClean="0"/>
          </a:p>
          <a:p>
            <a:pPr algn="r" rtl="1">
              <a:buNone/>
            </a:pPr>
            <a:endParaRPr lang="ar-MA" b="1" dirty="0" smtClean="0"/>
          </a:p>
          <a:p>
            <a:pPr algn="r" rtl="1">
              <a:buNone/>
            </a:pPr>
            <a:endParaRPr lang="fr-FR" b="1" dirty="0"/>
          </a:p>
        </p:txBody>
      </p:sp>
      <p:sp>
        <p:nvSpPr>
          <p:cNvPr id="7" name="Rectangle 6"/>
          <p:cNvSpPr/>
          <p:nvPr/>
        </p:nvSpPr>
        <p:spPr>
          <a:xfrm>
            <a:off x="899592" y="1916832"/>
            <a:ext cx="3312368" cy="584775"/>
          </a:xfrm>
          <a:prstGeom prst="rect">
            <a:avLst/>
          </a:prstGeom>
        </p:spPr>
        <p:txBody>
          <a:bodyPr wrap="square">
            <a:spAutoFit/>
          </a:bodyPr>
          <a:lstStyle/>
          <a:p>
            <a:r>
              <a:rPr lang="ar-MA" sz="3200" b="1" dirty="0" err="1" smtClean="0">
                <a:solidFill>
                  <a:srgbClr val="002060"/>
                </a:solidFill>
              </a:rPr>
              <a:t>ذ.</a:t>
            </a:r>
            <a:r>
              <a:rPr lang="ar-MA" sz="3200" b="1" dirty="0" smtClean="0">
                <a:solidFill>
                  <a:srgbClr val="002060"/>
                </a:solidFill>
              </a:rPr>
              <a:t> رحــال بغــور</a:t>
            </a:r>
          </a:p>
        </p:txBody>
      </p:sp>
      <p:pic>
        <p:nvPicPr>
          <p:cNvPr id="8" name="Espace réservé du contenu 3" descr="كراسة.png"/>
          <p:cNvPicPr>
            <a:picLocks noChangeAspect="1"/>
          </p:cNvPicPr>
          <p:nvPr/>
        </p:nvPicPr>
        <p:blipFill>
          <a:blip r:embed="rId2" cstate="print"/>
          <a:stretch>
            <a:fillRect/>
          </a:stretch>
        </p:blipFill>
        <p:spPr>
          <a:xfrm>
            <a:off x="0" y="3068960"/>
            <a:ext cx="9144000" cy="37890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008112"/>
          </a:xfrm>
        </p:spPr>
        <p:txBody>
          <a:bodyPr>
            <a:normAutofit fontScale="90000"/>
          </a:bodyPr>
          <a:lstStyle/>
          <a:p>
            <a:pPr algn="ctr" rtl="1"/>
            <a:r>
              <a:rPr lang="ar-MA" sz="3600" b="1" dirty="0" smtClean="0">
                <a:latin typeface="Arial" pitchFamily="34" charset="0"/>
                <a:cs typeface="Arial" pitchFamily="34" charset="0"/>
              </a:rPr>
              <a:t/>
            </a:r>
            <a:br>
              <a:rPr lang="ar-MA" sz="3600" b="1" dirty="0" smtClean="0">
                <a:latin typeface="Arial" pitchFamily="34" charset="0"/>
                <a:cs typeface="Arial" pitchFamily="34" charset="0"/>
              </a:rPr>
            </a:br>
            <a:r>
              <a:rPr lang="ar-MA" sz="3600" b="1" dirty="0" smtClean="0">
                <a:latin typeface="Arial" pitchFamily="34" charset="0"/>
                <a:cs typeface="Arial" pitchFamily="34" charset="0"/>
              </a:rPr>
              <a:t/>
            </a:r>
            <a:br>
              <a:rPr lang="ar-MA" sz="3600" b="1" dirty="0" smtClean="0">
                <a:latin typeface="Arial" pitchFamily="34" charset="0"/>
                <a:cs typeface="Arial" pitchFamily="34" charset="0"/>
              </a:rPr>
            </a:br>
            <a:r>
              <a:rPr lang="ar-MA" sz="4400" b="1" dirty="0" smtClean="0">
                <a:latin typeface="Arial" pitchFamily="34" charset="0"/>
                <a:cs typeface="Arial" pitchFamily="34" charset="0"/>
              </a:rPr>
              <a:t>المرجعية العلمية للنموذج</a:t>
            </a:r>
            <a:endParaRPr lang="fr-FR" sz="4400" dirty="0"/>
          </a:p>
        </p:txBody>
      </p:sp>
      <p:sp>
        <p:nvSpPr>
          <p:cNvPr id="3" name="Espace réservé du contenu 2"/>
          <p:cNvSpPr>
            <a:spLocks noGrp="1"/>
          </p:cNvSpPr>
          <p:nvPr>
            <p:ph idx="1"/>
          </p:nvPr>
        </p:nvSpPr>
        <p:spPr>
          <a:xfrm>
            <a:off x="179512" y="1628800"/>
            <a:ext cx="8507288" cy="5040560"/>
          </a:xfrm>
        </p:spPr>
        <p:txBody>
          <a:bodyPr>
            <a:normAutofit fontScale="55000" lnSpcReduction="20000"/>
          </a:bodyPr>
          <a:lstStyle/>
          <a:p>
            <a:pPr algn="just" rtl="1">
              <a:buFont typeface="Wingdings" panose="05000000000000000000" pitchFamily="2" charset="2"/>
              <a:buChar char="ü"/>
            </a:pPr>
            <a:r>
              <a:rPr lang="ar-MA" sz="3600" b="1" dirty="0" smtClean="0">
                <a:latin typeface="Arial" pitchFamily="34" charset="0"/>
                <a:cs typeface="Arial" pitchFamily="34" charset="0"/>
              </a:rPr>
              <a:t>العلوم العصبية: القراءة المقطعية توافق الكيفية التي يعالج </a:t>
            </a:r>
            <a:r>
              <a:rPr lang="ar-MA" sz="3600" b="1" dirty="0" err="1" smtClean="0">
                <a:latin typeface="Arial" pitchFamily="34" charset="0"/>
                <a:cs typeface="Arial" pitchFamily="34" charset="0"/>
              </a:rPr>
              <a:t>بها</a:t>
            </a:r>
            <a:r>
              <a:rPr lang="ar-MA" sz="3600" b="1" dirty="0" smtClean="0">
                <a:latin typeface="Arial" pitchFamily="34" charset="0"/>
                <a:cs typeface="Arial" pitchFamily="34" charset="0"/>
              </a:rPr>
              <a:t> الدماغ </a:t>
            </a:r>
            <a:r>
              <a:rPr lang="ar-MA" sz="3600" b="1" dirty="0" err="1" smtClean="0">
                <a:latin typeface="Arial" pitchFamily="34" charset="0"/>
                <a:cs typeface="Arial" pitchFamily="34" charset="0"/>
              </a:rPr>
              <a:t>المعلومة </a:t>
            </a:r>
            <a:r>
              <a:rPr lang="ar-MA" sz="3600" b="1" dirty="0" smtClean="0">
                <a:latin typeface="Arial" pitchFamily="34" charset="0"/>
                <a:cs typeface="Arial" pitchFamily="34" charset="0"/>
              </a:rPr>
              <a:t>(الشق الأيسر</a:t>
            </a:r>
            <a:r>
              <a:rPr lang="ar-MA" sz="3600" b="1" dirty="0" err="1" smtClean="0">
                <a:latin typeface="Arial" pitchFamily="34" charset="0"/>
                <a:cs typeface="Arial" pitchFamily="34" charset="0"/>
              </a:rPr>
              <a:t>).</a:t>
            </a:r>
            <a:r>
              <a:rPr lang="ar-MA" sz="3600" b="1" dirty="0" smtClean="0">
                <a:latin typeface="Arial" pitchFamily="34" charset="0"/>
                <a:cs typeface="Arial" pitchFamily="34" charset="0"/>
              </a:rPr>
              <a:t> ذلك أن الشق الأيسر من الدماغ هو المختص بأجزاء اللغة </a:t>
            </a:r>
            <a:r>
              <a:rPr lang="ar-MA" sz="3600" b="1" dirty="0" err="1" smtClean="0">
                <a:latin typeface="Arial" pitchFamily="34" charset="0"/>
                <a:cs typeface="Arial" pitchFamily="34" charset="0"/>
              </a:rPr>
              <a:t>ومكوناتها </a:t>
            </a:r>
            <a:r>
              <a:rPr lang="ar-MA" sz="3600" b="1" dirty="0" smtClean="0">
                <a:latin typeface="Arial" pitchFamily="34" charset="0"/>
                <a:cs typeface="Arial" pitchFamily="34" charset="0"/>
              </a:rPr>
              <a:t>(الطريقة المقطعية)، في حين أن الشق الأيمن من الدماغ مختص بالكثير من الوظائف البصرية </a:t>
            </a:r>
            <a:r>
              <a:rPr lang="ar-MA" sz="3600" b="1" dirty="0" err="1" smtClean="0">
                <a:latin typeface="Arial" pitchFamily="34" charset="0"/>
                <a:cs typeface="Arial" pitchFamily="34" charset="0"/>
              </a:rPr>
              <a:t>والايقاعية</a:t>
            </a:r>
            <a:r>
              <a:rPr lang="ar-MA" sz="3600" b="1" dirty="0" smtClean="0">
                <a:latin typeface="Arial" pitchFamily="34" charset="0"/>
                <a:cs typeface="Arial" pitchFamily="34" charset="0"/>
              </a:rPr>
              <a:t> ذات صلة بإنجاز </a:t>
            </a:r>
            <a:r>
              <a:rPr lang="ar-MA" sz="3600" b="1" dirty="0" err="1" smtClean="0">
                <a:latin typeface="Arial" pitchFamily="34" charset="0"/>
                <a:cs typeface="Arial" pitchFamily="34" charset="0"/>
              </a:rPr>
              <a:t>اللغة </a:t>
            </a:r>
            <a:r>
              <a:rPr lang="ar-MA" sz="3600" b="1" dirty="0" smtClean="0">
                <a:latin typeface="Arial" pitchFamily="34" charset="0"/>
                <a:cs typeface="Arial" pitchFamily="34" charset="0"/>
              </a:rPr>
              <a:t>(الطريقة الشمولية</a:t>
            </a:r>
            <a:r>
              <a:rPr lang="ar-MA" sz="3600" b="1" dirty="0" err="1" smtClean="0">
                <a:latin typeface="Arial" pitchFamily="34" charset="0"/>
                <a:cs typeface="Arial" pitchFamily="34" charset="0"/>
              </a:rPr>
              <a:t>).</a:t>
            </a:r>
            <a:endParaRPr lang="ar-MA" sz="3600" b="1" dirty="0" smtClean="0">
              <a:latin typeface="Arial" pitchFamily="34" charset="0"/>
              <a:cs typeface="Arial" pitchFamily="34" charset="0"/>
            </a:endParaRPr>
          </a:p>
          <a:p>
            <a:pPr algn="just" rtl="1">
              <a:buFont typeface="Wingdings" panose="05000000000000000000" pitchFamily="2" charset="2"/>
              <a:buChar char="ü"/>
            </a:pPr>
            <a:r>
              <a:rPr lang="ar-MA" sz="3600" b="1" dirty="0" smtClean="0">
                <a:latin typeface="Arial" pitchFamily="34" charset="0"/>
                <a:cs typeface="Arial" pitchFamily="34" charset="0"/>
              </a:rPr>
              <a:t>علم النفس: تؤكد الدراسات </a:t>
            </a:r>
            <a:r>
              <a:rPr lang="ar-MA" sz="3600" b="1" dirty="0" err="1" smtClean="0">
                <a:latin typeface="Arial" pitchFamily="34" charset="0"/>
                <a:cs typeface="Arial" pitchFamily="34" charset="0"/>
              </a:rPr>
              <a:t>السيكولوجية:</a:t>
            </a:r>
            <a:endParaRPr lang="ar-MA" sz="3600" b="1" dirty="0" smtClean="0">
              <a:latin typeface="Arial" pitchFamily="34" charset="0"/>
              <a:cs typeface="Arial" pitchFamily="34" charset="0"/>
            </a:endParaRPr>
          </a:p>
          <a:p>
            <a:pPr algn="just" rtl="1">
              <a:buFont typeface="Arial" pitchFamily="34" charset="0"/>
              <a:buChar char="•"/>
            </a:pPr>
            <a:r>
              <a:rPr lang="ar-MA" sz="3600" b="1" dirty="0" smtClean="0">
                <a:latin typeface="Arial" pitchFamily="34" charset="0"/>
                <a:cs typeface="Arial" pitchFamily="34" charset="0"/>
              </a:rPr>
              <a:t>      أهمية الوعي الصوتي في تنمية مهارة القراءة، بحيث إن الطريقة المقطعية تنبني على أن تعرف الكلمة يكمن أولا في تحليل سلسلة الحروف التي تتكون منها، ورصد توليفات هذه الحروف، وربطها أخيرا بأصواتها </a:t>
            </a:r>
            <a:r>
              <a:rPr lang="ar-MA" sz="3600" b="1" dirty="0" err="1" smtClean="0">
                <a:latin typeface="Arial" pitchFamily="34" charset="0"/>
                <a:cs typeface="Arial" pitchFamily="34" charset="0"/>
              </a:rPr>
              <a:t>ومعانيها.</a:t>
            </a:r>
            <a:r>
              <a:rPr lang="ar-MA" sz="3600" b="1" dirty="0" smtClean="0">
                <a:latin typeface="Arial" pitchFamily="34" charset="0"/>
                <a:cs typeface="Arial" pitchFamily="34" charset="0"/>
              </a:rPr>
              <a:t> </a:t>
            </a:r>
            <a:endParaRPr lang="ar-MA" sz="3700" b="1" dirty="0" smtClean="0">
              <a:latin typeface="Arial" pitchFamily="34" charset="0"/>
              <a:cs typeface="Arial" pitchFamily="34" charset="0"/>
            </a:endParaRPr>
          </a:p>
          <a:p>
            <a:pPr algn="just" rtl="1">
              <a:buFont typeface="Arial" pitchFamily="34" charset="0"/>
              <a:buChar char="•"/>
            </a:pPr>
            <a:r>
              <a:rPr lang="ar-MA" sz="3700" b="1" dirty="0" smtClean="0">
                <a:latin typeface="Arial" pitchFamily="34" charset="0"/>
                <a:cs typeface="Arial" pitchFamily="34" charset="0"/>
              </a:rPr>
              <a:t>      أن تعلم اللغة المنطوقة يقتضي ربط </a:t>
            </a:r>
            <a:r>
              <a:rPr lang="ar-MA" sz="3700" b="1" dirty="0" err="1" smtClean="0">
                <a:latin typeface="Arial" pitchFamily="34" charset="0"/>
                <a:cs typeface="Arial" pitchFamily="34" charset="0"/>
              </a:rPr>
              <a:t>الآصوات</a:t>
            </a:r>
            <a:r>
              <a:rPr lang="ar-MA" sz="3700" b="1" dirty="0" smtClean="0">
                <a:latin typeface="Arial" pitchFamily="34" charset="0"/>
                <a:cs typeface="Arial" pitchFamily="34" charset="0"/>
              </a:rPr>
              <a:t> بالمعاني،وتعلم القراءة يقتض ي ربط </a:t>
            </a:r>
            <a:r>
              <a:rPr lang="ar-MA" sz="3700" b="1" dirty="0" err="1" smtClean="0">
                <a:latin typeface="Arial" pitchFamily="34" charset="0"/>
                <a:cs typeface="Arial" pitchFamily="34" charset="0"/>
              </a:rPr>
              <a:t>الآصوات</a:t>
            </a:r>
            <a:r>
              <a:rPr lang="ar-MA" sz="3700" b="1" dirty="0" smtClean="0">
                <a:latin typeface="Arial" pitchFamily="34" charset="0"/>
                <a:cs typeface="Arial" pitchFamily="34" charset="0"/>
              </a:rPr>
              <a:t> بالقطع وبالمعاني</a:t>
            </a:r>
          </a:p>
          <a:p>
            <a:pPr algn="just" rtl="1">
              <a:buFont typeface="Wingdings" panose="05000000000000000000" pitchFamily="2" charset="2"/>
              <a:buChar char="ü"/>
            </a:pPr>
            <a:r>
              <a:rPr lang="ar-MA" sz="3600" b="1" dirty="0" smtClean="0">
                <a:latin typeface="Arial" pitchFamily="34" charset="0"/>
                <a:cs typeface="Arial" pitchFamily="34" charset="0"/>
              </a:rPr>
              <a:t>اللسانيات: تتناسب القراءة المقطعية وطبيعة اللغة العربية التي تتألف من وحدات </a:t>
            </a:r>
            <a:r>
              <a:rPr lang="ar-MA" sz="3600" b="1" dirty="0" err="1" smtClean="0">
                <a:latin typeface="Arial" pitchFamily="34" charset="0"/>
                <a:cs typeface="Arial" pitchFamily="34" charset="0"/>
              </a:rPr>
              <a:t>صوتية </a:t>
            </a:r>
            <a:r>
              <a:rPr lang="ar-MA" sz="3600" b="1" dirty="0" smtClean="0">
                <a:latin typeface="Arial" pitchFamily="34" charset="0"/>
                <a:cs typeface="Arial" pitchFamily="34" charset="0"/>
              </a:rPr>
              <a:t>(صوامت ومصوتات</a:t>
            </a:r>
            <a:r>
              <a:rPr lang="ar-MA" sz="3600" b="1" dirty="0" err="1" smtClean="0">
                <a:latin typeface="Arial" pitchFamily="34" charset="0"/>
                <a:cs typeface="Arial" pitchFamily="34" charset="0"/>
              </a:rPr>
              <a:t>).</a:t>
            </a:r>
            <a:endParaRPr lang="ar-MA" sz="3600" b="1" dirty="0" smtClean="0">
              <a:latin typeface="Arial" pitchFamily="34" charset="0"/>
              <a:cs typeface="Arial" pitchFamily="34" charset="0"/>
            </a:endParaRPr>
          </a:p>
          <a:p>
            <a:pPr algn="just" rtl="1">
              <a:buFont typeface="Wingdings" panose="05000000000000000000" pitchFamily="2" charset="2"/>
              <a:buChar char="ü"/>
            </a:pPr>
            <a:r>
              <a:rPr lang="ar-MA" sz="3600" b="1" dirty="0" err="1" smtClean="0">
                <a:latin typeface="Arial" pitchFamily="34" charset="0"/>
                <a:cs typeface="Arial" pitchFamily="34" charset="0"/>
              </a:rPr>
              <a:t>البيداغوجيا:</a:t>
            </a:r>
            <a:r>
              <a:rPr lang="ar-MA" sz="3600" b="1" dirty="0" smtClean="0">
                <a:latin typeface="Arial" pitchFamily="34" charset="0"/>
                <a:cs typeface="Arial" pitchFamily="34" charset="0"/>
              </a:rPr>
              <a:t> </a:t>
            </a:r>
          </a:p>
          <a:p>
            <a:pPr algn="just" rtl="1">
              <a:buFont typeface="Wingdings" pitchFamily="2" charset="2"/>
              <a:buChar char="§"/>
            </a:pPr>
            <a:r>
              <a:rPr lang="ar-MA" sz="3600" b="1" dirty="0" smtClean="0">
                <a:latin typeface="Arial" pitchFamily="34" charset="0"/>
                <a:cs typeface="Arial" pitchFamily="34" charset="0"/>
              </a:rPr>
              <a:t>    تتبنى القراءة المقطعية التدرج من السهل إلى الصعب ومن البسيط إلى المركب ومن المنطوق إلى </a:t>
            </a:r>
            <a:r>
              <a:rPr lang="ar-MA" sz="3600" b="1" dirty="0" err="1" smtClean="0">
                <a:latin typeface="Arial" pitchFamily="34" charset="0"/>
                <a:cs typeface="Arial" pitchFamily="34" charset="0"/>
              </a:rPr>
              <a:t>المكتوب؛</a:t>
            </a:r>
            <a:endParaRPr lang="ar-MA" sz="3600" b="1" dirty="0" smtClean="0">
              <a:latin typeface="Arial" pitchFamily="34" charset="0"/>
              <a:cs typeface="Arial" pitchFamily="34" charset="0"/>
            </a:endParaRPr>
          </a:p>
          <a:p>
            <a:pPr algn="just" rtl="1">
              <a:buFont typeface="Wingdings" pitchFamily="2" charset="2"/>
              <a:buChar char="§"/>
            </a:pPr>
            <a:r>
              <a:rPr lang="ar-MA" sz="3600" b="1" dirty="0" smtClean="0">
                <a:latin typeface="Arial" pitchFamily="34" charset="0"/>
                <a:cs typeface="Arial" pitchFamily="34" charset="0"/>
              </a:rPr>
              <a:t>      اشتغال الفاعلية الذاتية في أثناء التعلم.</a:t>
            </a:r>
          </a:p>
          <a:p>
            <a:pPr algn="just" rtl="1">
              <a:buFont typeface="Wingdings" pitchFamily="2" charset="2"/>
              <a:buChar char="Ø"/>
            </a:pPr>
            <a:endParaRPr lang="ar-MA" sz="3600" b="1" dirty="0" smtClean="0">
              <a:latin typeface="Arial" pitchFamily="34" charset="0"/>
              <a:cs typeface="Arial" pitchFamily="34" charset="0"/>
            </a:endParaRPr>
          </a:p>
          <a:p>
            <a:pPr algn="just" rtl="1">
              <a:buNone/>
            </a:pPr>
            <a:endParaRPr lang="ar-MA" sz="3600" b="1" dirty="0" smtClean="0">
              <a:latin typeface="Arial" pitchFamily="34" charset="0"/>
              <a:cs typeface="Arial" pitchFamily="34" charset="0"/>
            </a:endParaRPr>
          </a:p>
          <a:p>
            <a:pPr algn="ctr" rtl="1">
              <a:buNone/>
            </a:pPr>
            <a:endParaRPr lang="ar-MA" sz="3600" b="1" dirty="0" smtClean="0">
              <a:latin typeface="Arial" pitchFamily="34" charset="0"/>
              <a:cs typeface="Arial" pitchFamily="34" charset="0"/>
            </a:endParaRPr>
          </a:p>
          <a:p>
            <a:pPr algn="r" rtl="1">
              <a:buNone/>
            </a:pP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152128"/>
          </a:xfrm>
        </p:spPr>
        <p:txBody>
          <a:bodyPr>
            <a:normAutofit/>
          </a:bodyPr>
          <a:lstStyle/>
          <a:p>
            <a:pPr algn="ctr"/>
            <a:r>
              <a:rPr lang="ar-MA" b="1" dirty="0" smtClean="0"/>
              <a:t>1 ـ مفهوم القراءة</a:t>
            </a:r>
            <a:endParaRPr lang="fr-FR" b="1" dirty="0"/>
          </a:p>
        </p:txBody>
      </p:sp>
      <p:sp>
        <p:nvSpPr>
          <p:cNvPr id="3" name="Espace réservé du contenu 2"/>
          <p:cNvSpPr>
            <a:spLocks noGrp="1"/>
          </p:cNvSpPr>
          <p:nvPr>
            <p:ph idx="1"/>
          </p:nvPr>
        </p:nvSpPr>
        <p:spPr/>
        <p:txBody>
          <a:bodyPr>
            <a:normAutofit lnSpcReduction="10000"/>
          </a:bodyPr>
          <a:lstStyle/>
          <a:p>
            <a:pPr algn="r" rtl="1"/>
            <a:r>
              <a:rPr lang="ar-SA" b="1" dirty="0" smtClean="0"/>
              <a:t>القراءة عملية تفكير معقدة، تشمل تعرف الرموز </a:t>
            </a:r>
            <a:r>
              <a:rPr lang="ar-SA" b="1" dirty="0" err="1" smtClean="0"/>
              <a:t>المكتوبة </a:t>
            </a:r>
            <a:r>
              <a:rPr lang="ar-SA" b="1" dirty="0" smtClean="0"/>
              <a:t>(الكلمات والتراكيب)، وربطها بالمعاني، ثم تفسير تلك المعاني وفقا لخبرات القارئ الشخصية.</a:t>
            </a:r>
            <a:endParaRPr lang="fr-FR" dirty="0" smtClean="0"/>
          </a:p>
          <a:p>
            <a:pPr algn="r" rtl="1"/>
            <a:r>
              <a:rPr lang="ar-SA" b="1" dirty="0" smtClean="0"/>
              <a:t>وبناء على ذلك، فإن القراءة تتضمن عمليتين متصلتين </a:t>
            </a:r>
            <a:r>
              <a:rPr lang="ar-SA" b="1" dirty="0" err="1" smtClean="0"/>
              <a:t>هما:</a:t>
            </a:r>
            <a:r>
              <a:rPr lang="ar-SA" b="1" dirty="0" smtClean="0"/>
              <a:t> </a:t>
            </a:r>
            <a:endParaRPr lang="fr-FR" dirty="0" smtClean="0"/>
          </a:p>
          <a:p>
            <a:pPr lvl="0" algn="r" rtl="1"/>
            <a:r>
              <a:rPr lang="ar-SA" b="1" dirty="0" smtClean="0"/>
              <a:t>العملية </a:t>
            </a:r>
            <a:r>
              <a:rPr lang="ar-SA" b="1" dirty="0" err="1" smtClean="0"/>
              <a:t>الأولى </a:t>
            </a:r>
            <a:r>
              <a:rPr lang="ar-SA" b="1" dirty="0" smtClean="0"/>
              <a:t>(ميكانيكية): ويقصد </a:t>
            </a:r>
            <a:r>
              <a:rPr lang="ar-SA" b="1" dirty="0" err="1" smtClean="0"/>
              <a:t>بها</a:t>
            </a:r>
            <a:r>
              <a:rPr lang="ar-SA" b="1" dirty="0" smtClean="0"/>
              <a:t> رؤية القارئ للتراكيب والكلمات والمقاطع المكتوبة عن طريق الجهاز البصري، والنطق </a:t>
            </a:r>
            <a:r>
              <a:rPr lang="ar-SA" b="1" dirty="0" err="1" smtClean="0"/>
              <a:t>بها</a:t>
            </a:r>
            <a:r>
              <a:rPr lang="ar-SA" b="1" dirty="0" smtClean="0"/>
              <a:t> بواسطة جهاز النطق.</a:t>
            </a:r>
            <a:r>
              <a:rPr lang="ar-MA" b="1" dirty="0" smtClean="0"/>
              <a:t> ( المستوى </a:t>
            </a:r>
            <a:r>
              <a:rPr lang="ar-MA" b="1" dirty="0" err="1" smtClean="0"/>
              <a:t>الصوتي )</a:t>
            </a:r>
            <a:endParaRPr lang="fr-FR" dirty="0" smtClean="0"/>
          </a:p>
          <a:p>
            <a:pPr lvl="0" algn="r" rtl="1"/>
            <a:r>
              <a:rPr lang="ar-SA" b="1" dirty="0" smtClean="0"/>
              <a:t>العملية </a:t>
            </a:r>
            <a:r>
              <a:rPr lang="ar-SA" b="1" dirty="0" err="1" smtClean="0"/>
              <a:t>الثانية </a:t>
            </a:r>
            <a:r>
              <a:rPr lang="ar-SA" b="1" dirty="0" smtClean="0"/>
              <a:t>(عقلية): يتم خلالها بناء المعنى، وتشمل الفهم </a:t>
            </a:r>
            <a:r>
              <a:rPr lang="ar-SA" b="1" dirty="0" err="1" smtClean="0"/>
              <a:t>الصريح </a:t>
            </a:r>
            <a:r>
              <a:rPr lang="ar-SA" b="1" dirty="0" smtClean="0"/>
              <a:t>(المباشر)، والفهم </a:t>
            </a:r>
            <a:r>
              <a:rPr lang="ar-SA" b="1" dirty="0" err="1" smtClean="0"/>
              <a:t>الضمني </a:t>
            </a:r>
            <a:r>
              <a:rPr lang="ar-SA" b="1" dirty="0" smtClean="0"/>
              <a:t>(غير المباشر أو فهم ما بين السطور)، والاستنتاج، والتذوق، والاستمتاع، والتحليل، ونقد المادة المقروءة، وإبداء الرأي فيها</a:t>
            </a:r>
            <a:r>
              <a:rPr lang="ar-MA" b="1" dirty="0" smtClean="0"/>
              <a:t> ( مستوى </a:t>
            </a:r>
            <a:r>
              <a:rPr lang="ar-MA" b="1" dirty="0" err="1" smtClean="0"/>
              <a:t>الفهم )</a:t>
            </a:r>
            <a:r>
              <a:rPr lang="ar-SA" b="1" dirty="0" err="1" smtClean="0"/>
              <a:t>.</a:t>
            </a:r>
            <a:endParaRPr lang="fr-FR" dirty="0" smtClean="0"/>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576064"/>
          </a:xfrm>
        </p:spPr>
        <p:txBody>
          <a:bodyPr>
            <a:normAutofit fontScale="90000"/>
          </a:bodyPr>
          <a:lstStyle/>
          <a:p>
            <a:pPr algn="ctr"/>
            <a:r>
              <a:rPr lang="ar-MA" sz="4400" b="1" dirty="0" smtClean="0">
                <a:solidFill>
                  <a:schemeClr val="tx1"/>
                </a:solidFill>
                <a:latin typeface="+mn-lt"/>
                <a:ea typeface="+mn-ea"/>
                <a:cs typeface="+mn-cs"/>
              </a:rPr>
              <a:t>مبادئ القراءة</a:t>
            </a:r>
            <a:endParaRPr lang="fr-FR" sz="4400" b="1" dirty="0" smtClean="0">
              <a:solidFill>
                <a:schemeClr val="tx1"/>
              </a:solidFill>
              <a:latin typeface="+mn-lt"/>
              <a:ea typeface="+mn-ea"/>
              <a:cs typeface="+mn-cs"/>
            </a:endParaRPr>
          </a:p>
        </p:txBody>
      </p:sp>
      <p:sp>
        <p:nvSpPr>
          <p:cNvPr id="3" name="Espace réservé du contenu 2"/>
          <p:cNvSpPr>
            <a:spLocks noGrp="1"/>
          </p:cNvSpPr>
          <p:nvPr>
            <p:ph idx="1"/>
          </p:nvPr>
        </p:nvSpPr>
        <p:spPr>
          <a:xfrm>
            <a:off x="0" y="1124744"/>
            <a:ext cx="9144000" cy="5472608"/>
          </a:xfrm>
        </p:spPr>
        <p:txBody>
          <a:bodyPr>
            <a:normAutofit fontScale="92500" lnSpcReduction="10000"/>
          </a:bodyPr>
          <a:lstStyle/>
          <a:p>
            <a:pPr algn="r" rtl="1"/>
            <a:r>
              <a:rPr lang="ar-MA" b="1" dirty="0" smtClean="0"/>
              <a:t>الوعي الصوتي</a:t>
            </a:r>
            <a:r>
              <a:rPr lang="ar-MA" dirty="0" smtClean="0"/>
              <a:t>: إدراك أن الكلمة هي سلسلة من الوحدات </a:t>
            </a:r>
            <a:r>
              <a:rPr lang="ar-MA" dirty="0" err="1" smtClean="0"/>
              <a:t>الصوتية :</a:t>
            </a:r>
            <a:endParaRPr lang="ar-MA" dirty="0" smtClean="0"/>
          </a:p>
          <a:p>
            <a:pPr algn="r" rtl="1">
              <a:buNone/>
            </a:pPr>
            <a:r>
              <a:rPr lang="ar-MA" dirty="0" smtClean="0"/>
              <a:t>   ــ قطع </a:t>
            </a:r>
            <a:r>
              <a:rPr lang="ar-MA" dirty="0" err="1" smtClean="0"/>
              <a:t>صوتية: </a:t>
            </a:r>
            <a:r>
              <a:rPr lang="ar-MA" dirty="0" smtClean="0"/>
              <a:t>(</a:t>
            </a:r>
            <a:r>
              <a:rPr lang="ar-MA" dirty="0" err="1" smtClean="0"/>
              <a:t>كـ</a:t>
            </a:r>
            <a:r>
              <a:rPr lang="ar-MA" dirty="0" smtClean="0"/>
              <a:t>/ </a:t>
            </a:r>
            <a:r>
              <a:rPr lang="ar-MA" dirty="0" err="1" smtClean="0"/>
              <a:t>ـ </a:t>
            </a:r>
            <a:r>
              <a:rPr lang="ar-MA" dirty="0" smtClean="0"/>
              <a:t>/ </a:t>
            </a:r>
            <a:r>
              <a:rPr lang="ar-MA" dirty="0" err="1" smtClean="0"/>
              <a:t>ــتـ</a:t>
            </a:r>
            <a:r>
              <a:rPr lang="ar-MA" dirty="0" smtClean="0"/>
              <a:t>/ </a:t>
            </a:r>
            <a:r>
              <a:rPr lang="ar-MA" dirty="0" err="1" smtClean="0"/>
              <a:t>ـ </a:t>
            </a:r>
            <a:r>
              <a:rPr lang="ar-MA" dirty="0" smtClean="0"/>
              <a:t>/ </a:t>
            </a:r>
            <a:r>
              <a:rPr lang="ar-MA" dirty="0" err="1" smtClean="0"/>
              <a:t>ــب</a:t>
            </a:r>
            <a:r>
              <a:rPr lang="ar-MA" dirty="0" smtClean="0"/>
              <a:t>/ </a:t>
            </a:r>
            <a:r>
              <a:rPr lang="ar-MA" dirty="0" err="1" smtClean="0"/>
              <a:t>ـ )</a:t>
            </a:r>
            <a:r>
              <a:rPr lang="ar-MA" dirty="0" smtClean="0"/>
              <a:t> </a:t>
            </a:r>
          </a:p>
          <a:p>
            <a:pPr algn="r" rtl="1">
              <a:buNone/>
            </a:pPr>
            <a:r>
              <a:rPr lang="ar-MA" dirty="0" smtClean="0"/>
              <a:t>   ـــ مقاطع </a:t>
            </a:r>
            <a:r>
              <a:rPr lang="ar-MA" dirty="0" err="1" smtClean="0"/>
              <a:t>صوتية </a:t>
            </a:r>
            <a:r>
              <a:rPr lang="ar-MA" dirty="0" smtClean="0"/>
              <a:t>: كَتَبَ </a:t>
            </a:r>
            <a:r>
              <a:rPr lang="ar-MA" dirty="0" err="1" smtClean="0"/>
              <a:t>كَـ</a:t>
            </a:r>
            <a:r>
              <a:rPr lang="ar-MA" dirty="0" smtClean="0"/>
              <a:t>/</a:t>
            </a:r>
            <a:r>
              <a:rPr lang="ar-MA" dirty="0" err="1" smtClean="0"/>
              <a:t>تَـ</a:t>
            </a:r>
            <a:r>
              <a:rPr lang="ar-MA" dirty="0" smtClean="0"/>
              <a:t>/ </a:t>
            </a:r>
            <a:r>
              <a:rPr lang="ar-MA" dirty="0" err="1" smtClean="0"/>
              <a:t>ــبَ</a:t>
            </a:r>
            <a:r>
              <a:rPr lang="ar-MA" dirty="0" smtClean="0"/>
              <a:t> ــ كاتِبٌ </a:t>
            </a:r>
            <a:r>
              <a:rPr lang="ar-MA" dirty="0" err="1" smtClean="0"/>
              <a:t>كا</a:t>
            </a:r>
            <a:r>
              <a:rPr lang="ar-MA" dirty="0" smtClean="0"/>
              <a:t>/ </a:t>
            </a:r>
            <a:r>
              <a:rPr lang="ar-MA" dirty="0" err="1" smtClean="0"/>
              <a:t>تِـ</a:t>
            </a:r>
            <a:r>
              <a:rPr lang="ar-MA" dirty="0" smtClean="0"/>
              <a:t>/ </a:t>
            </a:r>
            <a:r>
              <a:rPr lang="ar-MA" dirty="0" err="1" smtClean="0"/>
              <a:t>ـبٌ</a:t>
            </a:r>
            <a:r>
              <a:rPr lang="ar-MA" dirty="0" smtClean="0"/>
              <a:t> ـ دَرْسٌ دَرْ/ </a:t>
            </a:r>
            <a:r>
              <a:rPr lang="ar-MA" dirty="0" err="1" smtClean="0"/>
              <a:t>سٌ)؛</a:t>
            </a:r>
            <a:r>
              <a:rPr lang="ar-MA" dirty="0" smtClean="0"/>
              <a:t> </a:t>
            </a:r>
          </a:p>
          <a:p>
            <a:pPr algn="r" rtl="1"/>
            <a:r>
              <a:rPr lang="ar-MA" b="1" dirty="0" smtClean="0"/>
              <a:t>المبدأ </a:t>
            </a:r>
            <a:r>
              <a:rPr lang="ar-MA" b="1" dirty="0" err="1" smtClean="0"/>
              <a:t>الألفبائي</a:t>
            </a:r>
            <a:r>
              <a:rPr lang="ar-MA" b="1" dirty="0" smtClean="0"/>
              <a:t> (الأبجدي)</a:t>
            </a:r>
            <a:r>
              <a:rPr lang="ar-MA" dirty="0" smtClean="0"/>
              <a:t>: ربط الوحدة الصوتية بصورتها </a:t>
            </a:r>
            <a:r>
              <a:rPr lang="ar-MA" dirty="0" err="1" smtClean="0"/>
              <a:t>الخطية؛</a:t>
            </a:r>
            <a:endParaRPr lang="ar-MA" dirty="0" smtClean="0"/>
          </a:p>
          <a:p>
            <a:pPr algn="r" rtl="1"/>
            <a:r>
              <a:rPr lang="ar-MA" b="1" dirty="0" smtClean="0"/>
              <a:t>الطلاقة</a:t>
            </a:r>
            <a:r>
              <a:rPr lang="ar-MA" dirty="0" smtClean="0"/>
              <a:t>: القدرة  على القراءة الدقيقة والسريعة والصحيحة  مقرونة بالأداء الصوتي </a:t>
            </a:r>
            <a:r>
              <a:rPr lang="ar-MA" dirty="0" err="1" smtClean="0"/>
              <a:t>السليم.</a:t>
            </a:r>
            <a:r>
              <a:rPr lang="ar-MA" dirty="0" smtClean="0"/>
              <a:t> (استرسال القراءة</a:t>
            </a:r>
            <a:r>
              <a:rPr lang="ar-MA" dirty="0" err="1" smtClean="0"/>
              <a:t>)</a:t>
            </a:r>
            <a:endParaRPr lang="ar-MA" dirty="0" smtClean="0"/>
          </a:p>
          <a:p>
            <a:pPr algn="r" rtl="1"/>
            <a:r>
              <a:rPr lang="ar-MA" b="1" dirty="0" err="1" smtClean="0"/>
              <a:t>المفردات</a:t>
            </a:r>
            <a:r>
              <a:rPr lang="ar-MA" dirty="0" err="1" smtClean="0"/>
              <a:t>:   </a:t>
            </a:r>
            <a:r>
              <a:rPr lang="ar-MA" dirty="0" smtClean="0"/>
              <a:t>( </a:t>
            </a:r>
            <a:r>
              <a:rPr lang="ar-MA" dirty="0" err="1" smtClean="0"/>
              <a:t>المعجم </a:t>
            </a:r>
            <a:r>
              <a:rPr lang="ar-MA" dirty="0" smtClean="0"/>
              <a:t>) تشغيل الرصيد اللغوي للمتعلم عبر </a:t>
            </a:r>
            <a:r>
              <a:rPr lang="ar-MA" dirty="0" err="1" smtClean="0"/>
              <a:t>استراتيجبات: </a:t>
            </a:r>
            <a:r>
              <a:rPr lang="ar-MA" dirty="0" smtClean="0"/>
              <a:t>(شبكة المفردات، عائلة المفردات، خريطة المفردات، المعاني </a:t>
            </a:r>
            <a:r>
              <a:rPr lang="ar-MA" dirty="0" err="1" smtClean="0"/>
              <a:t>المتعددة ...)</a:t>
            </a:r>
            <a:endParaRPr lang="ar-MA" dirty="0" smtClean="0"/>
          </a:p>
          <a:p>
            <a:pPr algn="r" rtl="1"/>
            <a:r>
              <a:rPr lang="ar-MA" b="1" dirty="0" smtClean="0">
                <a:latin typeface="Arial" pitchFamily="34" charset="0"/>
                <a:cs typeface="Arial" pitchFamily="34" charset="0"/>
              </a:rPr>
              <a:t>الفهم القرائي: </a:t>
            </a:r>
            <a:r>
              <a:rPr lang="ar-MA" dirty="0" smtClean="0">
                <a:latin typeface="Arial" pitchFamily="34" charset="0"/>
                <a:cs typeface="Arial" pitchFamily="34" charset="0"/>
              </a:rPr>
              <a:t>عملية ذهنية مركبة يوظف خلالها  القارئ </a:t>
            </a:r>
            <a:r>
              <a:rPr lang="ar-MA" dirty="0" err="1" smtClean="0">
                <a:latin typeface="Arial" pitchFamily="34" charset="0"/>
                <a:cs typeface="Arial" pitchFamily="34" charset="0"/>
              </a:rPr>
              <a:t>استراتيجبات</a:t>
            </a:r>
            <a:r>
              <a:rPr lang="ar-MA" dirty="0" smtClean="0">
                <a:latin typeface="Arial" pitchFamily="34" charset="0"/>
                <a:cs typeface="Arial" pitchFamily="34" charset="0"/>
              </a:rPr>
              <a:t> قصد بناء معاني النص.</a:t>
            </a:r>
          </a:p>
          <a:p>
            <a:pPr algn="r" rtl="1"/>
            <a:endParaRPr lang="ar-MA" dirty="0" smtClean="0">
              <a:latin typeface="Arial" pitchFamily="34" charset="0"/>
              <a:cs typeface="Arial" pitchFamily="34" charset="0"/>
            </a:endParaRPr>
          </a:p>
          <a:p>
            <a:pPr algn="r" rtl="1">
              <a:buNone/>
            </a:pPr>
            <a:r>
              <a:rPr lang="ar-MA" dirty="0" smtClean="0">
                <a:latin typeface="Arial" pitchFamily="34" charset="0"/>
                <a:cs typeface="Arial" pitchFamily="34" charset="0"/>
              </a:rPr>
              <a:t>        </a:t>
            </a:r>
            <a:r>
              <a:rPr lang="ar-MA" sz="2800" b="1" dirty="0" smtClean="0">
                <a:latin typeface="Arial" pitchFamily="34" charset="0"/>
                <a:cs typeface="Arial" pitchFamily="34" charset="0"/>
              </a:rPr>
              <a:t>للقراءة  </a:t>
            </a:r>
            <a:r>
              <a:rPr lang="ar-MA" sz="2800" b="1" dirty="0" err="1" smtClean="0">
                <a:latin typeface="Arial" pitchFamily="34" charset="0"/>
                <a:cs typeface="Arial" pitchFamily="34" charset="0"/>
              </a:rPr>
              <a:t>محوران </a:t>
            </a:r>
            <a:r>
              <a:rPr lang="ar-MA" sz="2800" b="1" dirty="0" smtClean="0">
                <a:latin typeface="Arial" pitchFamily="34" charset="0"/>
                <a:cs typeface="Arial" pitchFamily="34" charset="0"/>
              </a:rPr>
              <a:t>(مستويان): المحور </a:t>
            </a:r>
            <a:r>
              <a:rPr lang="ar-MA" sz="2800" b="1" dirty="0" err="1" smtClean="0">
                <a:latin typeface="Arial" pitchFamily="34" charset="0"/>
                <a:cs typeface="Arial" pitchFamily="34" charset="0"/>
              </a:rPr>
              <a:t>الصوتي </a:t>
            </a:r>
            <a:r>
              <a:rPr lang="ar-MA" sz="2800" b="1" dirty="0" smtClean="0">
                <a:latin typeface="Arial" pitchFamily="34" charset="0"/>
                <a:cs typeface="Arial" pitchFamily="34" charset="0"/>
              </a:rPr>
              <a:t>/ محور الفهم </a:t>
            </a:r>
            <a:r>
              <a:rPr lang="ar-MA" sz="2800" b="1" dirty="0" err="1" smtClean="0">
                <a:latin typeface="Arial" pitchFamily="34" charset="0"/>
                <a:cs typeface="Arial" pitchFamily="34" charset="0"/>
              </a:rPr>
              <a:t>القرائي.</a:t>
            </a:r>
            <a:r>
              <a:rPr lang="ar-MA" sz="2800" b="1" dirty="0" smtClean="0">
                <a:latin typeface="Arial" pitchFamily="34" charset="0"/>
                <a:cs typeface="Arial" pitchFamily="34" charset="0"/>
              </a:rPr>
              <a:t> </a:t>
            </a:r>
          </a:p>
          <a:p>
            <a:pPr algn="r" rtl="1">
              <a:buNone/>
            </a:pPr>
            <a:r>
              <a:rPr lang="ar-MA" sz="2800" b="1" dirty="0" smtClean="0">
                <a:latin typeface="Arial" pitchFamily="34" charset="0"/>
                <a:cs typeface="Arial" pitchFamily="34" charset="0"/>
              </a:rPr>
              <a:t>       ( تنمية الرصيد اللغوي: السنة </a:t>
            </a:r>
            <a:r>
              <a:rPr lang="ar-MA" sz="2800" b="1" dirty="0" err="1" smtClean="0">
                <a:latin typeface="Arial" pitchFamily="34" charset="0"/>
                <a:cs typeface="Arial" pitchFamily="34" charset="0"/>
              </a:rPr>
              <a:t>الأولى </a:t>
            </a:r>
            <a:r>
              <a:rPr lang="ar-MA" sz="2800" b="1" dirty="0" smtClean="0">
                <a:latin typeface="Arial" pitchFamily="34" charset="0"/>
                <a:cs typeface="Arial" pitchFamily="34" charset="0"/>
              </a:rPr>
              <a:t>/ الفهم القرائي: السنة </a:t>
            </a:r>
            <a:r>
              <a:rPr lang="ar-MA" sz="2800" b="1" dirty="0" err="1" smtClean="0">
                <a:latin typeface="Arial" pitchFamily="34" charset="0"/>
                <a:cs typeface="Arial" pitchFamily="34" charset="0"/>
              </a:rPr>
              <a:t>الثانية )</a:t>
            </a:r>
            <a:r>
              <a:rPr lang="ar-MA" sz="2800" b="1" dirty="0" smtClean="0">
                <a:latin typeface="Arial" pitchFamily="34" charset="0"/>
                <a:cs typeface="Arial" pitchFamily="34" charset="0"/>
              </a:rPr>
              <a:t> </a:t>
            </a:r>
          </a:p>
        </p:txBody>
      </p:sp>
      <p:sp>
        <p:nvSpPr>
          <p:cNvPr id="4" name="Flèche courbée vers la gauche 3"/>
          <p:cNvSpPr/>
          <p:nvPr/>
        </p:nvSpPr>
        <p:spPr>
          <a:xfrm>
            <a:off x="8639944" y="4869160"/>
            <a:ext cx="504056"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80" name="Shape 180"/>
          <p:cNvSpPr txBox="1"/>
          <p:nvPr/>
        </p:nvSpPr>
        <p:spPr>
          <a:xfrm>
            <a:off x="1496035" y="188640"/>
            <a:ext cx="5787242" cy="2088232"/>
          </a:xfrm>
          <a:prstGeom prst="rect">
            <a:avLst/>
          </a:prstGeom>
          <a:noFill/>
          <a:ln>
            <a:noFill/>
          </a:ln>
        </p:spPr>
        <p:txBody>
          <a:bodyPr lIns="91425" tIns="45700" rIns="91425" bIns="45700" anchor="t" anchorCtr="0">
            <a:noAutofit/>
          </a:bodyPr>
          <a:lstStyle/>
          <a:p>
            <a:pPr lvl="0" algn="ctr" rtl="1">
              <a:buClr>
                <a:srgbClr val="0070C0"/>
              </a:buClr>
              <a:buSzPct val="25000"/>
            </a:pPr>
            <a:endParaRPr lang="ar-MA" sz="3600" b="1" dirty="0" smtClean="0">
              <a:solidFill>
                <a:srgbClr val="0070C0"/>
              </a:solidFill>
              <a:latin typeface="Arial"/>
              <a:ea typeface="Arial"/>
              <a:cs typeface="Arial"/>
              <a:sym typeface="Arial"/>
            </a:endParaRPr>
          </a:p>
          <a:p>
            <a:pPr lvl="0" algn="ctr" rtl="1">
              <a:buClr>
                <a:srgbClr val="0070C0"/>
              </a:buClr>
              <a:buSzPct val="25000"/>
            </a:pPr>
            <a:r>
              <a:rPr lang="ar-MA" sz="3600" b="1" dirty="0" err="1" smtClean="0">
                <a:solidFill>
                  <a:srgbClr val="0070C0"/>
                </a:solidFill>
                <a:latin typeface="Arial"/>
                <a:ea typeface="Arial"/>
                <a:cs typeface="Arial"/>
                <a:sym typeface="Arial"/>
              </a:rPr>
              <a:t>1.</a:t>
            </a:r>
            <a:r>
              <a:rPr lang="ar-MA" sz="3600" b="1" dirty="0" smtClean="0">
                <a:solidFill>
                  <a:srgbClr val="0070C0"/>
                </a:solidFill>
                <a:latin typeface="Arial"/>
                <a:ea typeface="Arial"/>
                <a:cs typeface="Arial"/>
                <a:sym typeface="Arial"/>
              </a:rPr>
              <a:t>  محور الوعي الصوتي</a:t>
            </a:r>
          </a:p>
          <a:p>
            <a:pPr lvl="0" algn="ctr" rtl="1">
              <a:buClr>
                <a:srgbClr val="0070C0"/>
              </a:buClr>
              <a:buSzPct val="25000"/>
            </a:pPr>
            <a:r>
              <a:rPr lang="ar-MA" sz="3600" b="1" i="0" u="none" dirty="0" smtClean="0">
                <a:solidFill>
                  <a:srgbClr val="0070C0"/>
                </a:solidFill>
                <a:latin typeface="Arial"/>
                <a:ea typeface="Arial"/>
                <a:cs typeface="Arial"/>
                <a:sym typeface="Arial"/>
              </a:rPr>
              <a:t>مفاهيم</a:t>
            </a:r>
            <a:endParaRPr lang="ar-MA" sz="3600" b="1" i="0" u="none" dirty="0">
              <a:solidFill>
                <a:srgbClr val="0070C0"/>
              </a:solidFill>
              <a:latin typeface="Arial"/>
              <a:ea typeface="Arial"/>
              <a:cs typeface="Arial"/>
              <a:sym typeface="Arial"/>
            </a:endParaRPr>
          </a:p>
        </p:txBody>
      </p:sp>
      <p:sp>
        <p:nvSpPr>
          <p:cNvPr id="181" name="Shape 181"/>
          <p:cNvSpPr/>
          <p:nvPr/>
        </p:nvSpPr>
        <p:spPr>
          <a:xfrm>
            <a:off x="6922948" y="2156214"/>
            <a:ext cx="2127038" cy="725486"/>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الطريقة المقطعية</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Méthode</a:t>
            </a:r>
            <a:r>
              <a:rPr lang="ar-MA" sz="1400" b="1" i="0" u="none" strike="noStrike" cap="none" dirty="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syllabique</a:t>
            </a:r>
            <a:endParaRPr lang="ar-MA" sz="1400" b="1" i="0" u="none" strike="noStrike" cap="none" dirty="0">
              <a:solidFill>
                <a:schemeClr val="tx1"/>
              </a:solidFill>
              <a:latin typeface="Arial"/>
              <a:ea typeface="Arial"/>
              <a:cs typeface="Arial"/>
              <a:sym typeface="Arial"/>
            </a:endParaRPr>
          </a:p>
        </p:txBody>
      </p:sp>
      <p:sp>
        <p:nvSpPr>
          <p:cNvPr id="182" name="Shape 182"/>
          <p:cNvSpPr txBox="1"/>
          <p:nvPr/>
        </p:nvSpPr>
        <p:spPr>
          <a:xfrm>
            <a:off x="248302" y="2145999"/>
            <a:ext cx="6263478" cy="81212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تهجئة الكلمات وقراءتها عن طريق الربط بين المنطوق والمكتوب من القطع الصوتية، ثم الربط بين مجموع القطع </a:t>
            </a:r>
            <a:r>
              <a:rPr lang="ar-MA" sz="2400" b="1" i="0" u="none" dirty="0">
                <a:solidFill>
                  <a:srgbClr val="000000"/>
                </a:solidFill>
                <a:latin typeface="Arial"/>
                <a:ea typeface="Arial"/>
                <a:cs typeface="Arial"/>
                <a:sym typeface="Arial"/>
              </a:rPr>
              <a:t>المكونة للكلمة الواحدة.</a:t>
            </a:r>
          </a:p>
        </p:txBody>
      </p:sp>
      <p:sp>
        <p:nvSpPr>
          <p:cNvPr id="183" name="Shape 183"/>
          <p:cNvSpPr/>
          <p:nvPr/>
        </p:nvSpPr>
        <p:spPr>
          <a:xfrm>
            <a:off x="6539355" y="2271415"/>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84" name="Shape 184"/>
          <p:cNvSpPr/>
          <p:nvPr/>
        </p:nvSpPr>
        <p:spPr>
          <a:xfrm>
            <a:off x="6849139" y="3234628"/>
            <a:ext cx="2200847" cy="950912"/>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الوعي الصوتي</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Conscience</a:t>
            </a:r>
            <a:r>
              <a:rPr lang="ar-MA" sz="1400" b="1" i="0" u="none" strike="noStrike" cap="none" dirty="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phonologique</a:t>
            </a:r>
            <a:endParaRPr lang="ar-MA" sz="1400" b="1" i="0" u="none" strike="noStrike" cap="none" dirty="0">
              <a:solidFill>
                <a:schemeClr val="tx1"/>
              </a:solidFill>
              <a:latin typeface="Arial"/>
              <a:ea typeface="Arial"/>
              <a:cs typeface="Arial"/>
              <a:sym typeface="Arial"/>
            </a:endParaRPr>
          </a:p>
        </p:txBody>
      </p:sp>
      <p:sp>
        <p:nvSpPr>
          <p:cNvPr id="185" name="Shape 185"/>
          <p:cNvSpPr txBox="1"/>
          <p:nvPr/>
        </p:nvSpPr>
        <p:spPr>
          <a:xfrm>
            <a:off x="235595" y="3006245"/>
            <a:ext cx="6263478" cy="1101094"/>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dirty="0" smtClean="0">
                <a:solidFill>
                  <a:srgbClr val="000000"/>
                </a:solidFill>
                <a:latin typeface="Arial"/>
                <a:ea typeface="Arial"/>
                <a:cs typeface="Arial"/>
                <a:sym typeface="Arial"/>
              </a:rPr>
              <a:t> </a:t>
            </a:r>
            <a:r>
              <a:rPr lang="ar-MA" sz="2000" b="1" i="0" u="none" dirty="0" smtClean="0">
                <a:solidFill>
                  <a:srgbClr val="000000"/>
                </a:solidFill>
                <a:latin typeface="Arial"/>
                <a:ea typeface="Arial"/>
                <a:cs typeface="Arial"/>
                <a:sym typeface="Arial"/>
              </a:rPr>
              <a:t>إدراك </a:t>
            </a:r>
            <a:r>
              <a:rPr lang="ar-MA" sz="2000" b="1" i="0" u="none" dirty="0">
                <a:solidFill>
                  <a:srgbClr val="000000"/>
                </a:solidFill>
                <a:latin typeface="Arial"/>
                <a:ea typeface="Arial"/>
                <a:cs typeface="Arial"/>
                <a:sym typeface="Arial"/>
              </a:rPr>
              <a:t>أن الوحدات اللغوية المنطوقة هي قالب مركب يتألف من عدة أجزاء: قطع ومقاطع، وهي بذلك سلسلة من الوحدات الصوتية الصغيرة، وليست وحدة صوتية واحدة.</a:t>
            </a:r>
          </a:p>
        </p:txBody>
      </p:sp>
      <p:sp>
        <p:nvSpPr>
          <p:cNvPr id="186" name="Shape 186"/>
          <p:cNvSpPr/>
          <p:nvPr/>
        </p:nvSpPr>
        <p:spPr>
          <a:xfrm>
            <a:off x="6895374" y="4514057"/>
            <a:ext cx="2154612" cy="725486"/>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الصامت</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Consonne</a:t>
            </a:r>
            <a:endParaRPr lang="ar-MA" sz="1400" b="1" i="0" u="none" strike="noStrike" cap="none" dirty="0">
              <a:solidFill>
                <a:schemeClr val="tx1"/>
              </a:solidFill>
              <a:latin typeface="Arial"/>
              <a:ea typeface="Arial"/>
              <a:cs typeface="Arial"/>
              <a:sym typeface="Arial"/>
            </a:endParaRPr>
          </a:p>
        </p:txBody>
      </p:sp>
      <p:sp>
        <p:nvSpPr>
          <p:cNvPr id="187" name="Shape 187"/>
          <p:cNvSpPr txBox="1"/>
          <p:nvPr/>
        </p:nvSpPr>
        <p:spPr>
          <a:xfrm>
            <a:off x="235595" y="4138299"/>
            <a:ext cx="6263478" cy="1439861"/>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يحدث أثناء النطق به حجز أو تضييق في مجرى الهواء، سواء أكان الحجز</a:t>
            </a:r>
            <a:r>
              <a:rPr lang="ar-MA" sz="2000" b="1" i="0" u="none" dirty="0" smtClean="0">
                <a:solidFill>
                  <a:srgbClr val="000000"/>
                </a:solidFill>
                <a:latin typeface="Arial"/>
                <a:ea typeface="Arial"/>
                <a:cs typeface="Arial"/>
                <a:sym typeface="Arial"/>
              </a:rPr>
              <a:t>/ أو </a:t>
            </a:r>
            <a:r>
              <a:rPr lang="ar-MA" sz="2000" b="1" i="0" u="none" dirty="0">
                <a:solidFill>
                  <a:srgbClr val="000000"/>
                </a:solidFill>
                <a:latin typeface="Arial"/>
                <a:ea typeface="Arial"/>
                <a:cs typeface="Arial"/>
                <a:sym typeface="Arial"/>
              </a:rPr>
              <a:t>التضييق كاملا أو جزئيا. ويسمى موضع الحجز/أو التضييق موضعَ نطق الصامت، وتسمى الطريقة التي </a:t>
            </a:r>
            <a:r>
              <a:rPr lang="ar-MA" sz="2000" b="1" i="0" u="none" dirty="0" smtClean="0">
                <a:solidFill>
                  <a:srgbClr val="000000"/>
                </a:solidFill>
                <a:latin typeface="Arial"/>
                <a:ea typeface="Arial"/>
                <a:cs typeface="Arial"/>
                <a:sym typeface="Arial"/>
              </a:rPr>
              <a:t>يتحقق </a:t>
            </a:r>
            <a:r>
              <a:rPr lang="ar-MA" sz="2000" b="1" i="0" u="none" dirty="0">
                <a:solidFill>
                  <a:srgbClr val="000000"/>
                </a:solidFill>
                <a:latin typeface="Arial"/>
                <a:ea typeface="Arial"/>
                <a:cs typeface="Arial"/>
                <a:sym typeface="Arial"/>
              </a:rPr>
              <a:t>بها في الجهاز النطقي: كيفية نطق الصامت.</a:t>
            </a:r>
          </a:p>
        </p:txBody>
      </p:sp>
      <p:sp>
        <p:nvSpPr>
          <p:cNvPr id="188" name="Shape 188"/>
          <p:cNvSpPr/>
          <p:nvPr/>
        </p:nvSpPr>
        <p:spPr>
          <a:xfrm>
            <a:off x="6539356" y="3406872"/>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89" name="Shape 189"/>
          <p:cNvSpPr/>
          <p:nvPr/>
        </p:nvSpPr>
        <p:spPr>
          <a:xfrm>
            <a:off x="6565900" y="4525965"/>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90" name="Shape 190"/>
          <p:cNvSpPr/>
          <p:nvPr/>
        </p:nvSpPr>
        <p:spPr>
          <a:xfrm>
            <a:off x="6920849" y="5932488"/>
            <a:ext cx="2129137" cy="695325"/>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المصوت</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Voyelle</a:t>
            </a:r>
          </a:p>
        </p:txBody>
      </p:sp>
      <p:sp>
        <p:nvSpPr>
          <p:cNvPr id="191" name="Shape 191"/>
          <p:cNvSpPr txBox="1"/>
          <p:nvPr/>
        </p:nvSpPr>
        <p:spPr>
          <a:xfrm>
            <a:off x="201659" y="5604568"/>
            <a:ext cx="6263478" cy="1093366"/>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يحدث في الجهاز المصوت، دون أن يقف في طريقه أي حاجز. والمصوت إما قصير ("الفتحة"، و"الضمة"، و"الكسرة")، أو طويل ("ألف" المد، و"واو" المد، و"ياء" المد)..</a:t>
            </a:r>
          </a:p>
        </p:txBody>
      </p:sp>
      <p:sp>
        <p:nvSpPr>
          <p:cNvPr id="192" name="Shape 192"/>
          <p:cNvSpPr/>
          <p:nvPr/>
        </p:nvSpPr>
        <p:spPr>
          <a:xfrm>
            <a:off x="6560315" y="5976937"/>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8" name="Shape 198"/>
          <p:cNvSpPr txBox="1"/>
          <p:nvPr/>
        </p:nvSpPr>
        <p:spPr>
          <a:xfrm>
            <a:off x="1199847" y="476672"/>
            <a:ext cx="5787242" cy="1368152"/>
          </a:xfrm>
          <a:prstGeom prst="rect">
            <a:avLst/>
          </a:prstGeom>
          <a:noFill/>
          <a:ln>
            <a:noFill/>
          </a:ln>
        </p:spPr>
        <p:txBody>
          <a:bodyPr lIns="91425" tIns="45700" rIns="91425" bIns="45700" anchor="t" anchorCtr="0">
            <a:noAutofit/>
          </a:bodyPr>
          <a:lstStyle/>
          <a:p>
            <a:pPr lvl="0" algn="ctr" rtl="1">
              <a:buClr>
                <a:srgbClr val="0070C0"/>
              </a:buClr>
              <a:buSzPct val="25000"/>
            </a:pPr>
            <a:r>
              <a:rPr lang="ar-MA" sz="3200" b="1" dirty="0" err="1" smtClean="0">
                <a:solidFill>
                  <a:srgbClr val="0070C0"/>
                </a:solidFill>
                <a:latin typeface="Arial"/>
                <a:ea typeface="Arial"/>
                <a:cs typeface="Arial"/>
                <a:sym typeface="Arial"/>
              </a:rPr>
              <a:t>1 .</a:t>
            </a:r>
            <a:r>
              <a:rPr lang="ar-MA" sz="3200" b="1" dirty="0" smtClean="0">
                <a:solidFill>
                  <a:srgbClr val="0070C0"/>
                </a:solidFill>
                <a:latin typeface="Arial"/>
                <a:ea typeface="Arial"/>
                <a:cs typeface="Arial"/>
                <a:sym typeface="Arial"/>
              </a:rPr>
              <a:t> محور الوعي الصوتي</a:t>
            </a:r>
          </a:p>
          <a:p>
            <a:pPr algn="ctr" rtl="1">
              <a:buClr>
                <a:srgbClr val="0070C0"/>
              </a:buClr>
              <a:buSzPct val="25000"/>
            </a:pPr>
            <a:r>
              <a:rPr lang="ar-MA" sz="3200" b="1" dirty="0" smtClean="0">
                <a:solidFill>
                  <a:srgbClr val="0070C0"/>
                </a:solidFill>
                <a:latin typeface="Arial"/>
                <a:ea typeface="Arial"/>
                <a:cs typeface="Arial"/>
                <a:sym typeface="Arial"/>
              </a:rPr>
              <a:t>مفاهيم</a:t>
            </a:r>
          </a:p>
          <a:p>
            <a:pPr lvl="0" algn="ctr" rtl="1">
              <a:buClr>
                <a:srgbClr val="0070C0"/>
              </a:buClr>
              <a:buSzPct val="25000"/>
            </a:pPr>
            <a:endParaRPr lang="ar-MA" sz="3600" b="1" dirty="0" smtClean="0">
              <a:solidFill>
                <a:srgbClr val="0070C0"/>
              </a:solidFill>
              <a:latin typeface="Arial"/>
              <a:ea typeface="Arial"/>
              <a:cs typeface="Arial"/>
              <a:sym typeface="Arial"/>
            </a:endParaRPr>
          </a:p>
          <a:p>
            <a:pPr lvl="0" algn="ctr" rtl="1">
              <a:buClr>
                <a:srgbClr val="0070C0"/>
              </a:buClr>
              <a:buSzPct val="25000"/>
            </a:pPr>
            <a:endParaRPr lang="ar-MA" sz="3600" b="1" dirty="0" smtClean="0">
              <a:solidFill>
                <a:srgbClr val="0070C0"/>
              </a:solidFill>
              <a:latin typeface="Arial"/>
              <a:ea typeface="Arial"/>
              <a:cs typeface="Arial"/>
              <a:sym typeface="Arial"/>
            </a:endParaRPr>
          </a:p>
        </p:txBody>
      </p:sp>
      <p:sp>
        <p:nvSpPr>
          <p:cNvPr id="199" name="Shape 199"/>
          <p:cNvSpPr/>
          <p:nvPr/>
        </p:nvSpPr>
        <p:spPr>
          <a:xfrm>
            <a:off x="6879961" y="2015039"/>
            <a:ext cx="2142917" cy="708024"/>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dirty="0" smtClean="0">
                <a:solidFill>
                  <a:schemeClr val="tx1"/>
                </a:solidFill>
                <a:latin typeface="Arial"/>
                <a:ea typeface="Arial"/>
                <a:cs typeface="Arial"/>
                <a:sym typeface="Arial"/>
              </a:rPr>
              <a:t>شبه - الصامت</a:t>
            </a:r>
            <a:endParaRPr lang="ar-MA" sz="2000" b="1" i="0" u="none" strike="noStrike" cap="none" dirty="0">
              <a:solidFill>
                <a:schemeClr val="tx1"/>
              </a:solidFill>
              <a:latin typeface="Arial"/>
              <a:ea typeface="Arial"/>
              <a:cs typeface="Arial"/>
              <a:sym typeface="Arial"/>
            </a:endParaRPr>
          </a:p>
          <a:p>
            <a:pPr marL="0" marR="0" lvl="0" indent="0" algn="l"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Semi</a:t>
            </a:r>
            <a:r>
              <a:rPr lang="ar-MA" sz="1400" b="1" i="0" u="none" strike="noStrike" cap="none" dirty="0">
                <a:solidFill>
                  <a:schemeClr val="tx1"/>
                </a:solidFill>
                <a:latin typeface="Arial"/>
                <a:ea typeface="Arial"/>
                <a:cs typeface="Arial"/>
                <a:sym typeface="Arial"/>
              </a:rPr>
              <a:t> </a:t>
            </a:r>
            <a:r>
              <a:rPr lang="ar-MA" sz="1400" b="1" i="0" u="none" strike="noStrike" cap="none" dirty="0" smtClean="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Consonne</a:t>
            </a:r>
            <a:endParaRPr lang="ar-MA" sz="1400" b="1" i="0" u="none" strike="noStrike" cap="none" dirty="0">
              <a:solidFill>
                <a:schemeClr val="tx1"/>
              </a:solidFill>
              <a:latin typeface="Arial"/>
              <a:ea typeface="Arial"/>
              <a:cs typeface="Arial"/>
              <a:sym typeface="Arial"/>
            </a:endParaRPr>
          </a:p>
        </p:txBody>
      </p:sp>
      <p:sp>
        <p:nvSpPr>
          <p:cNvPr id="200" name="Shape 200"/>
          <p:cNvSpPr txBox="1"/>
          <p:nvPr/>
        </p:nvSpPr>
        <p:spPr>
          <a:xfrm>
            <a:off x="179512" y="1988840"/>
            <a:ext cx="6263478" cy="735688"/>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له بعض خصوصيات الصامت، وبعض خصوصيات </a:t>
            </a:r>
            <a:r>
              <a:rPr lang="ar-MA" sz="2000" b="1" i="0" u="none" dirty="0" smtClean="0">
                <a:solidFill>
                  <a:srgbClr val="000000"/>
                </a:solidFill>
                <a:latin typeface="Arial"/>
                <a:ea typeface="Arial"/>
                <a:cs typeface="Arial"/>
                <a:sym typeface="Arial"/>
              </a:rPr>
              <a:t>المصوت: </a:t>
            </a:r>
            <a:r>
              <a:rPr lang="ar-MA" sz="2000" b="1" i="0" u="none" dirty="0">
                <a:solidFill>
                  <a:srgbClr val="000000"/>
                </a:solidFill>
                <a:latin typeface="Arial"/>
                <a:ea typeface="Arial"/>
                <a:cs typeface="Arial"/>
                <a:sym typeface="Arial"/>
              </a:rPr>
              <a:t>"الواو" في "ولد" و"الياء" في "يد" </a:t>
            </a:r>
          </a:p>
        </p:txBody>
      </p:sp>
      <p:sp>
        <p:nvSpPr>
          <p:cNvPr id="201" name="Shape 201"/>
          <p:cNvSpPr/>
          <p:nvPr/>
        </p:nvSpPr>
        <p:spPr>
          <a:xfrm>
            <a:off x="6523943" y="2107289"/>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2" name="Shape 202"/>
          <p:cNvSpPr/>
          <p:nvPr/>
        </p:nvSpPr>
        <p:spPr>
          <a:xfrm>
            <a:off x="6822031" y="3017838"/>
            <a:ext cx="2200847" cy="738187"/>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القطعة</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Segment</a:t>
            </a:r>
          </a:p>
        </p:txBody>
      </p:sp>
      <p:sp>
        <p:nvSpPr>
          <p:cNvPr id="203" name="Shape 203"/>
          <p:cNvSpPr txBox="1"/>
          <p:nvPr/>
        </p:nvSpPr>
        <p:spPr>
          <a:xfrm>
            <a:off x="179512" y="2924944"/>
            <a:ext cx="6263478" cy="109629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الوحدات الصوتية التي تتألف منها الكلمات، وهي إما صوامت (ب، م، ن...)، أو مصوتات (الفتحة، الضمة، الكسرة، المدود)، أو أشباه </a:t>
            </a:r>
            <a:r>
              <a:rPr lang="ar-MA" sz="2000" b="1" i="0" u="none" dirty="0" smtClean="0">
                <a:solidFill>
                  <a:srgbClr val="000000"/>
                </a:solidFill>
                <a:latin typeface="Arial"/>
                <a:ea typeface="Arial"/>
                <a:cs typeface="Arial"/>
                <a:sym typeface="Arial"/>
              </a:rPr>
              <a:t>- الصوامت </a:t>
            </a:r>
            <a:r>
              <a:rPr lang="ar-MA" sz="2000" b="1" i="0" u="none" dirty="0">
                <a:solidFill>
                  <a:srgbClr val="000000"/>
                </a:solidFill>
                <a:latin typeface="Arial"/>
                <a:ea typeface="Arial"/>
                <a:cs typeface="Arial"/>
                <a:sym typeface="Arial"/>
              </a:rPr>
              <a:t>(الواو في ولد، والياء في يد)..</a:t>
            </a:r>
          </a:p>
        </p:txBody>
      </p:sp>
      <p:sp>
        <p:nvSpPr>
          <p:cNvPr id="204" name="Shape 204"/>
          <p:cNvSpPr/>
          <p:nvPr/>
        </p:nvSpPr>
        <p:spPr>
          <a:xfrm>
            <a:off x="6989387" y="4071938"/>
            <a:ext cx="2071385" cy="738187"/>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المقطع</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Syllabe</a:t>
            </a:r>
          </a:p>
        </p:txBody>
      </p:sp>
      <p:sp>
        <p:nvSpPr>
          <p:cNvPr id="205" name="Shape 205"/>
          <p:cNvSpPr txBox="1"/>
          <p:nvPr/>
        </p:nvSpPr>
        <p:spPr>
          <a:xfrm>
            <a:off x="197786" y="4082921"/>
            <a:ext cx="6263478" cy="88264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مكون صوتي أكبر من القطعة، وهو تأليف بين الصوامت والمصوتات، مثل: بَـ.، </a:t>
            </a:r>
            <a:r>
              <a:rPr lang="ar-MA" sz="2000" b="1" i="0" u="none" dirty="0" err="1">
                <a:solidFill>
                  <a:srgbClr val="000000"/>
                </a:solidFill>
                <a:latin typeface="Arial"/>
                <a:ea typeface="Arial"/>
                <a:cs typeface="Arial"/>
                <a:sym typeface="Arial"/>
              </a:rPr>
              <a:t>با</a:t>
            </a:r>
            <a:r>
              <a:rPr lang="ar-MA" sz="2000" b="1" i="0" u="none" dirty="0">
                <a:solidFill>
                  <a:srgbClr val="000000"/>
                </a:solidFill>
                <a:latin typeface="Arial"/>
                <a:ea typeface="Arial"/>
                <a:cs typeface="Arial"/>
                <a:sym typeface="Arial"/>
              </a:rPr>
              <a:t>...</a:t>
            </a:r>
          </a:p>
        </p:txBody>
      </p:sp>
      <p:sp>
        <p:nvSpPr>
          <p:cNvPr id="206" name="Shape 206"/>
          <p:cNvSpPr/>
          <p:nvPr/>
        </p:nvSpPr>
        <p:spPr>
          <a:xfrm>
            <a:off x="6447918" y="3083718"/>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7" name="Shape 207"/>
          <p:cNvSpPr/>
          <p:nvPr/>
        </p:nvSpPr>
        <p:spPr>
          <a:xfrm>
            <a:off x="6631071" y="4167142"/>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8" name="Shape 208"/>
          <p:cNvSpPr/>
          <p:nvPr/>
        </p:nvSpPr>
        <p:spPr>
          <a:xfrm>
            <a:off x="6918491" y="5021262"/>
            <a:ext cx="2154612" cy="708024"/>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التقطيع</a:t>
            </a:r>
          </a:p>
          <a:p>
            <a:pPr marL="0" marR="0" lvl="0" indent="0" algn="ctr" rtl="0">
              <a:lnSpc>
                <a:spcPct val="100000"/>
              </a:lnSpc>
              <a:spcBef>
                <a:spcPts val="0"/>
              </a:spcBef>
              <a:spcAft>
                <a:spcPts val="0"/>
              </a:spcAft>
              <a:buClr>
                <a:srgbClr val="000000"/>
              </a:buClr>
              <a:buSzPct val="25000"/>
              <a:buFont typeface="Arial"/>
              <a:buNone/>
            </a:pPr>
            <a:r>
              <a:rPr lang="ar-MA" sz="1400" b="0" i="0" u="none" strike="noStrike" cap="none">
                <a:solidFill>
                  <a:schemeClr val="tx1"/>
                </a:solidFill>
                <a:latin typeface="Arial"/>
                <a:ea typeface="Arial"/>
                <a:cs typeface="Arial"/>
                <a:sym typeface="Arial"/>
              </a:rPr>
              <a:t> </a:t>
            </a:r>
            <a:r>
              <a:rPr lang="ar-MA" sz="1400" b="1" i="0" u="none" strike="noStrike" cap="none">
                <a:solidFill>
                  <a:schemeClr val="tx1"/>
                </a:solidFill>
                <a:latin typeface="Arial"/>
                <a:ea typeface="Arial"/>
                <a:cs typeface="Arial"/>
                <a:sym typeface="Arial"/>
              </a:rPr>
              <a:t>Segmentation</a:t>
            </a:r>
          </a:p>
        </p:txBody>
      </p:sp>
      <p:sp>
        <p:nvSpPr>
          <p:cNvPr id="209" name="Shape 209"/>
          <p:cNvSpPr txBox="1"/>
          <p:nvPr/>
        </p:nvSpPr>
        <p:spPr>
          <a:xfrm>
            <a:off x="172615" y="5025223"/>
            <a:ext cx="6263478" cy="736575"/>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تعيين كل القطع (الصوامت، والمصوتات) المكونة للمتواليات اللغوية: (الكلمات، </a:t>
            </a:r>
            <a:r>
              <a:rPr lang="ar-MA" sz="2000" b="1" i="0" u="none" dirty="0" smtClean="0">
                <a:solidFill>
                  <a:srgbClr val="000000"/>
                </a:solidFill>
                <a:latin typeface="Arial"/>
                <a:ea typeface="Arial"/>
                <a:cs typeface="Arial"/>
                <a:sym typeface="Arial"/>
              </a:rPr>
              <a:t>والجمل)</a:t>
            </a:r>
            <a:endParaRPr lang="ar-MA" sz="2000" b="1" i="0" u="none" dirty="0">
              <a:solidFill>
                <a:srgbClr val="000000"/>
              </a:solidFill>
              <a:latin typeface="Arial"/>
              <a:ea typeface="Arial"/>
              <a:cs typeface="Arial"/>
              <a:sym typeface="Arial"/>
            </a:endParaRPr>
          </a:p>
        </p:txBody>
      </p:sp>
      <p:sp>
        <p:nvSpPr>
          <p:cNvPr id="210" name="Shape 210"/>
          <p:cNvSpPr/>
          <p:nvPr/>
        </p:nvSpPr>
        <p:spPr>
          <a:xfrm>
            <a:off x="6542616" y="5042891"/>
            <a:ext cx="356018" cy="608011"/>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MA" b="1" dirty="0" smtClean="0"/>
              <a:t>مهارات الوعي الصوتي</a:t>
            </a:r>
            <a:endParaRPr lang="fr-FR" b="1" dirty="0"/>
          </a:p>
        </p:txBody>
      </p:sp>
      <p:sp>
        <p:nvSpPr>
          <p:cNvPr id="3" name="Espace réservé du contenu 2"/>
          <p:cNvSpPr>
            <a:spLocks noGrp="1"/>
          </p:cNvSpPr>
          <p:nvPr>
            <p:ph idx="1"/>
          </p:nvPr>
        </p:nvSpPr>
        <p:spPr/>
        <p:txBody>
          <a:bodyPr>
            <a:normAutofit lnSpcReduction="10000"/>
          </a:bodyPr>
          <a:lstStyle/>
          <a:p>
            <a:pPr algn="r" rtl="1"/>
            <a:r>
              <a:rPr lang="ar-MA" b="1" dirty="0" smtClean="0"/>
              <a:t>التعرف: </a:t>
            </a:r>
            <a:r>
              <a:rPr lang="ar-MA" dirty="0" smtClean="0"/>
              <a:t>تعرف صوت محدد في كلمات مختلفة</a:t>
            </a:r>
          </a:p>
          <a:p>
            <a:pPr algn="r" rtl="1"/>
            <a:r>
              <a:rPr lang="ar-MA" b="1" dirty="0" smtClean="0"/>
              <a:t>القافية:  </a:t>
            </a:r>
            <a:r>
              <a:rPr lang="ar-MA" dirty="0" smtClean="0"/>
              <a:t>معرفة الكلمات التي لها نفس القافية وتحديدها وإنتاجه</a:t>
            </a:r>
            <a:endParaRPr lang="ar-MA" b="1" dirty="0" smtClean="0"/>
          </a:p>
          <a:p>
            <a:pPr algn="r" rtl="1"/>
            <a:r>
              <a:rPr lang="ar-MA" b="1" dirty="0" smtClean="0"/>
              <a:t>العزل: </a:t>
            </a:r>
            <a:r>
              <a:rPr lang="ar-MA" dirty="0" smtClean="0"/>
              <a:t>تعرف الوحدات الصوتية التي تكون الكلمة</a:t>
            </a:r>
            <a:endParaRPr lang="ar-MA" b="1" dirty="0" smtClean="0"/>
          </a:p>
          <a:p>
            <a:pPr algn="r" rtl="1"/>
            <a:r>
              <a:rPr lang="ar-MA" b="1" dirty="0" err="1" smtClean="0"/>
              <a:t>التفييئ</a:t>
            </a:r>
            <a:r>
              <a:rPr lang="ar-MA" b="1" dirty="0" smtClean="0"/>
              <a:t>:  </a:t>
            </a:r>
            <a:r>
              <a:rPr lang="ar-MA" dirty="0" smtClean="0"/>
              <a:t>تعرف كلمة تبتدئ بوحدة صوتية تختلف عن باقي كلمات المجموعة</a:t>
            </a:r>
            <a:r>
              <a:rPr lang="ar-MA" dirty="0" smtClean="0"/>
              <a:t>؛</a:t>
            </a:r>
            <a:endParaRPr lang="fr-FR" dirty="0" smtClean="0"/>
          </a:p>
          <a:p>
            <a:pPr algn="r" rtl="1"/>
            <a:r>
              <a:rPr lang="ar-MA" b="1" dirty="0" err="1" smtClean="0"/>
              <a:t>التجزيئ</a:t>
            </a:r>
            <a:r>
              <a:rPr lang="ar-MA" dirty="0" smtClean="0"/>
              <a:t>: تحديد المقاطع المكونة لكلمة </a:t>
            </a:r>
            <a:r>
              <a:rPr lang="ar-MA" dirty="0" err="1" smtClean="0"/>
              <a:t>معينة؛</a:t>
            </a:r>
            <a:endParaRPr lang="ar-MA" dirty="0" smtClean="0"/>
          </a:p>
          <a:p>
            <a:pPr algn="r" rtl="1"/>
            <a:r>
              <a:rPr lang="ar-MA" b="1" dirty="0" smtClean="0"/>
              <a:t>الدمج: </a:t>
            </a:r>
            <a:r>
              <a:rPr lang="ar-MA" dirty="0" smtClean="0"/>
              <a:t>الاستماع إلى سلسلة من الوحدات الصوتية والجمع بينها لتكوين </a:t>
            </a:r>
            <a:r>
              <a:rPr lang="ar-MA" dirty="0" err="1" smtClean="0"/>
              <a:t>كلمة؛</a:t>
            </a:r>
            <a:endParaRPr lang="ar-MA" dirty="0" smtClean="0"/>
          </a:p>
          <a:p>
            <a:pPr algn="r" rtl="1"/>
            <a:r>
              <a:rPr lang="ar-MA" b="1" dirty="0" smtClean="0"/>
              <a:t>التعويض: </a:t>
            </a:r>
            <a:r>
              <a:rPr lang="ar-MA" dirty="0" smtClean="0"/>
              <a:t>تعويض وحدة صوتية بأخرى لتكوين </a:t>
            </a:r>
            <a:r>
              <a:rPr lang="ar-MA" dirty="0" err="1" smtClean="0"/>
              <a:t>كلمة؛</a:t>
            </a:r>
            <a:endParaRPr lang="ar-MA" dirty="0" smtClean="0"/>
          </a:p>
          <a:p>
            <a:pPr algn="r" rtl="1"/>
            <a:r>
              <a:rPr lang="ar-MA" b="1" dirty="0" smtClean="0"/>
              <a:t>الإضافة</a:t>
            </a:r>
            <a:r>
              <a:rPr lang="ar-MA" dirty="0" smtClean="0"/>
              <a:t>: تركيب كلمة جديدة بإضافة مقطع صوتي إلى كلمة معينة.</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476672"/>
            <a:ext cx="8363272" cy="648072"/>
          </a:xfrm>
        </p:spPr>
        <p:txBody>
          <a:bodyPr>
            <a:normAutofit fontScale="90000"/>
          </a:bodyPr>
          <a:lstStyle/>
          <a:p>
            <a:pPr algn="ctr"/>
            <a:r>
              <a:rPr lang="ar-MA" dirty="0" smtClean="0">
                <a:cs typeface="Mudir MT" pitchFamily="2" charset="-78"/>
              </a:rPr>
              <a:t/>
            </a:r>
            <a:br>
              <a:rPr lang="ar-MA" dirty="0" smtClean="0">
                <a:cs typeface="Mudir MT" pitchFamily="2" charset="-78"/>
              </a:rPr>
            </a:br>
            <a:r>
              <a:rPr lang="ar-MA" sz="6000" b="1" dirty="0" smtClean="0">
                <a:cs typeface="Akhbar MT" pitchFamily="2" charset="-78"/>
              </a:rPr>
              <a:t/>
            </a:r>
            <a:br>
              <a:rPr lang="ar-MA" sz="6000" b="1" dirty="0" smtClean="0">
                <a:cs typeface="Akhbar MT" pitchFamily="2" charset="-78"/>
              </a:rPr>
            </a:br>
            <a:r>
              <a:rPr lang="ar-MA" sz="5400" dirty="0" smtClean="0">
                <a:cs typeface="Mudir MT" pitchFamily="2" charset="-78"/>
              </a:rPr>
              <a:t> </a:t>
            </a:r>
            <a:r>
              <a:rPr lang="ar-MA" sz="6000" b="1" dirty="0" smtClean="0">
                <a:latin typeface="Microsoft Uighur" pitchFamily="2" charset="-78"/>
                <a:cs typeface="Akhbar MT" pitchFamily="2" charset="-78"/>
              </a:rPr>
              <a:t>استراتيجية المفردات</a:t>
            </a:r>
            <a:endParaRPr lang="fr-FR" sz="6000" b="1" dirty="0" smtClean="0">
              <a:cs typeface="Akhbar MT" pitchFamily="2" charset="-78"/>
            </a:endParaRPr>
          </a:p>
        </p:txBody>
      </p:sp>
      <p:sp>
        <p:nvSpPr>
          <p:cNvPr id="3" name="Espace réservé du contenu 2"/>
          <p:cNvSpPr>
            <a:spLocks noGrp="1"/>
          </p:cNvSpPr>
          <p:nvPr>
            <p:ph idx="1"/>
          </p:nvPr>
        </p:nvSpPr>
        <p:spPr>
          <a:xfrm>
            <a:off x="0" y="1124744"/>
            <a:ext cx="8964488" cy="5449792"/>
          </a:xfrm>
        </p:spPr>
        <p:txBody>
          <a:bodyPr>
            <a:normAutofit lnSpcReduction="10000"/>
          </a:bodyPr>
          <a:lstStyle/>
          <a:p>
            <a:pPr algn="r" rtl="1"/>
            <a:r>
              <a:rPr lang="ar-MA" sz="3100" b="1" dirty="0" err="1" smtClean="0">
                <a:latin typeface="Microsoft Uighur" pitchFamily="2" charset="-78"/>
                <a:cs typeface="Akhbar MT" pitchFamily="2" charset="-78"/>
              </a:rPr>
              <a:t>1</a:t>
            </a:r>
            <a:r>
              <a:rPr lang="ar-MA" sz="4000" b="1" dirty="0" err="1" smtClean="0">
                <a:latin typeface="Microsoft Uighur" pitchFamily="2" charset="-78"/>
                <a:cs typeface="Akhbar MT" pitchFamily="2" charset="-78"/>
              </a:rPr>
              <a:t>ــ</a:t>
            </a:r>
            <a:r>
              <a:rPr lang="ar-MA" sz="4000" b="1" dirty="0" smtClean="0">
                <a:latin typeface="Microsoft Uighur" pitchFamily="2" charset="-78"/>
                <a:cs typeface="Akhbar MT" pitchFamily="2" charset="-78"/>
              </a:rPr>
              <a:t> المعاني </a:t>
            </a:r>
            <a:r>
              <a:rPr lang="ar-MA" sz="4000" b="1" dirty="0" err="1" smtClean="0">
                <a:latin typeface="Microsoft Uighur" pitchFamily="2" charset="-78"/>
                <a:cs typeface="Akhbar MT" pitchFamily="2" charset="-78"/>
              </a:rPr>
              <a:t>المتعددة؛</a:t>
            </a:r>
            <a:r>
              <a:rPr lang="ar-MA" sz="4000" b="1" dirty="0" smtClean="0">
                <a:latin typeface="Microsoft Uighur" pitchFamily="2" charset="-78"/>
                <a:cs typeface="Akhbar MT" pitchFamily="2" charset="-78"/>
              </a:rPr>
              <a:t>( عاد: رجع/ زار المريض</a:t>
            </a:r>
            <a:r>
              <a:rPr lang="ar-MA" sz="4000" b="1" dirty="0" err="1" smtClean="0">
                <a:latin typeface="Microsoft Uighur" pitchFamily="2" charset="-78"/>
                <a:cs typeface="Akhbar MT" pitchFamily="2" charset="-78"/>
              </a:rPr>
              <a:t>)</a:t>
            </a:r>
            <a:endParaRPr lang="ar-MA" sz="4000" b="1" dirty="0" smtClean="0">
              <a:latin typeface="Microsoft Uighur" pitchFamily="2" charset="-78"/>
              <a:cs typeface="Akhbar MT" pitchFamily="2" charset="-78"/>
            </a:endParaRPr>
          </a:p>
          <a:p>
            <a:pPr algn="r" rtl="1">
              <a:buNone/>
            </a:pPr>
            <a:r>
              <a:rPr lang="ar-MA" sz="3100" b="1" dirty="0" smtClean="0">
                <a:latin typeface="Microsoft Uighur" pitchFamily="2" charset="-78"/>
                <a:cs typeface="Akhbar MT" pitchFamily="2" charset="-78"/>
              </a:rPr>
              <a:t>    2</a:t>
            </a:r>
            <a:r>
              <a:rPr lang="ar-MA" sz="4000" b="1" dirty="0" smtClean="0">
                <a:latin typeface="Microsoft Uighur" pitchFamily="2" charset="-78"/>
                <a:cs typeface="Akhbar MT" pitchFamily="2" charset="-78"/>
              </a:rPr>
              <a:t> ــ خريطة المفردات: الفهم باعتماد المرادف والضد </a:t>
            </a:r>
            <a:r>
              <a:rPr lang="ar-MA" sz="4000" b="1" dirty="0" err="1" smtClean="0">
                <a:latin typeface="Microsoft Uighur" pitchFamily="2" charset="-78"/>
                <a:cs typeface="Akhbar MT" pitchFamily="2" charset="-78"/>
              </a:rPr>
              <a:t>والنوع      </a:t>
            </a:r>
            <a:r>
              <a:rPr lang="ar-MA" sz="4000" b="1" dirty="0" smtClean="0">
                <a:latin typeface="Microsoft Uighur" pitchFamily="2" charset="-78"/>
                <a:cs typeface="Akhbar MT" pitchFamily="2" charset="-78"/>
              </a:rPr>
              <a:t>( فعل،اسم، </a:t>
            </a:r>
            <a:r>
              <a:rPr lang="ar-MA" sz="4000" b="1" dirty="0" err="1" smtClean="0">
                <a:latin typeface="Microsoft Uighur" pitchFamily="2" charset="-78"/>
                <a:cs typeface="Akhbar MT" pitchFamily="2" charset="-78"/>
              </a:rPr>
              <a:t>حرف </a:t>
            </a:r>
            <a:r>
              <a:rPr lang="ar-MA" sz="4000" b="1" dirty="0" smtClean="0">
                <a:latin typeface="Microsoft Uighur" pitchFamily="2" charset="-78"/>
                <a:cs typeface="Akhbar MT" pitchFamily="2" charset="-78"/>
              </a:rPr>
              <a:t>) أو البنية </a:t>
            </a:r>
            <a:r>
              <a:rPr lang="ar-MA" sz="4000" b="1" dirty="0" err="1" smtClean="0">
                <a:latin typeface="Microsoft Uighur" pitchFamily="2" charset="-78"/>
                <a:cs typeface="Akhbar MT" pitchFamily="2" charset="-78"/>
              </a:rPr>
              <a:t>الصرفية </a:t>
            </a:r>
            <a:r>
              <a:rPr lang="ar-MA" sz="4000" b="1" dirty="0" smtClean="0">
                <a:latin typeface="Microsoft Uighur" pitchFamily="2" charset="-78"/>
                <a:cs typeface="Akhbar MT" pitchFamily="2" charset="-78"/>
              </a:rPr>
              <a:t>( فعل، مصدر، اسم فاعل، اسم </a:t>
            </a:r>
            <a:r>
              <a:rPr lang="ar-MA" sz="4000" b="1" dirty="0" err="1" smtClean="0">
                <a:latin typeface="Microsoft Uighur" pitchFamily="2" charset="-78"/>
                <a:cs typeface="Akhbar MT" pitchFamily="2" charset="-78"/>
              </a:rPr>
              <a:t>مكان...)</a:t>
            </a:r>
            <a:endParaRPr lang="ar-MA" sz="4000" b="1" dirty="0" smtClean="0">
              <a:latin typeface="Microsoft Uighur" pitchFamily="2" charset="-78"/>
              <a:cs typeface="Akhbar MT" pitchFamily="2" charset="-78"/>
            </a:endParaRPr>
          </a:p>
          <a:p>
            <a:pPr algn="r" rtl="1">
              <a:buNone/>
            </a:pPr>
            <a:r>
              <a:rPr lang="ar-MA" sz="3100" b="1" dirty="0" smtClean="0">
                <a:latin typeface="Microsoft Uighur" pitchFamily="2" charset="-78"/>
                <a:cs typeface="Akhbar MT" pitchFamily="2" charset="-78"/>
              </a:rPr>
              <a:t>   </a:t>
            </a:r>
            <a:r>
              <a:rPr lang="ar-MA" sz="3100" b="1" dirty="0" err="1" smtClean="0">
                <a:latin typeface="Microsoft Uighur" pitchFamily="2" charset="-78"/>
                <a:cs typeface="Akhbar MT" pitchFamily="2" charset="-78"/>
              </a:rPr>
              <a:t>3</a:t>
            </a:r>
            <a:r>
              <a:rPr lang="ar-MA" sz="4000" b="1" dirty="0" err="1" smtClean="0">
                <a:latin typeface="Microsoft Uighur" pitchFamily="2" charset="-78"/>
                <a:cs typeface="Akhbar MT" pitchFamily="2" charset="-78"/>
              </a:rPr>
              <a:t>ــ</a:t>
            </a:r>
            <a:r>
              <a:rPr lang="ar-MA" sz="4000" b="1" dirty="0" smtClean="0">
                <a:latin typeface="Microsoft Uighur" pitchFamily="2" charset="-78"/>
                <a:cs typeface="Akhbar MT" pitchFamily="2" charset="-78"/>
              </a:rPr>
              <a:t> عائلة المفردات: فهم المفردة من خلال ربطها بمفردات من </a:t>
            </a:r>
            <a:r>
              <a:rPr lang="ar-MA" sz="4000" b="1" dirty="0" err="1" smtClean="0">
                <a:latin typeface="Microsoft Uighur" pitchFamily="2" charset="-78"/>
                <a:cs typeface="Akhbar MT" pitchFamily="2" charset="-78"/>
              </a:rPr>
              <a:t>عائلتها </a:t>
            </a:r>
            <a:r>
              <a:rPr lang="ar-MA" sz="4000" b="1" dirty="0" smtClean="0">
                <a:latin typeface="Microsoft Uighur" pitchFamily="2" charset="-78"/>
                <a:cs typeface="Akhbar MT" pitchFamily="2" charset="-78"/>
              </a:rPr>
              <a:t>( </a:t>
            </a:r>
            <a:r>
              <a:rPr lang="ar-MA" sz="4000" b="1" dirty="0" err="1" smtClean="0">
                <a:latin typeface="Microsoft Uighur" pitchFamily="2" charset="-78"/>
                <a:cs typeface="Akhbar MT" pitchFamily="2" charset="-78"/>
              </a:rPr>
              <a:t>أعلن </a:t>
            </a:r>
            <a:r>
              <a:rPr lang="ar-MA" sz="4000" b="1" dirty="0" smtClean="0">
                <a:latin typeface="Microsoft Uighur" pitchFamily="2" charset="-78"/>
                <a:cs typeface="Akhbar MT" pitchFamily="2" charset="-78"/>
              </a:rPr>
              <a:t>، إعلان، معلَن/ </a:t>
            </a:r>
            <a:r>
              <a:rPr lang="ar-MA" sz="4000" b="1" dirty="0" err="1" smtClean="0">
                <a:latin typeface="Microsoft Uighur" pitchFamily="2" charset="-78"/>
                <a:cs typeface="Akhbar MT" pitchFamily="2" charset="-78"/>
              </a:rPr>
              <a:t>سأل </a:t>
            </a:r>
            <a:r>
              <a:rPr lang="ar-MA" sz="4000" b="1" dirty="0" smtClean="0">
                <a:latin typeface="Microsoft Uighur" pitchFamily="2" charset="-78"/>
                <a:cs typeface="Akhbar MT" pitchFamily="2" charset="-78"/>
              </a:rPr>
              <a:t>، تساءل، </a:t>
            </a:r>
            <a:r>
              <a:rPr lang="ar-MA" sz="4000" b="1" dirty="0" err="1" smtClean="0">
                <a:latin typeface="Microsoft Uighur" pitchFamily="2" charset="-78"/>
                <a:cs typeface="Akhbar MT" pitchFamily="2" charset="-78"/>
              </a:rPr>
              <a:t>سؤال.)</a:t>
            </a:r>
            <a:endParaRPr lang="ar-MA" sz="4000" b="1" dirty="0" smtClean="0">
              <a:latin typeface="Microsoft Uighur" pitchFamily="2" charset="-78"/>
              <a:cs typeface="Akhbar MT" pitchFamily="2" charset="-78"/>
            </a:endParaRPr>
          </a:p>
          <a:p>
            <a:pPr algn="r" rtl="1">
              <a:buNone/>
            </a:pPr>
            <a:r>
              <a:rPr lang="ar-MA" sz="3100" b="1" dirty="0" smtClean="0">
                <a:latin typeface="Microsoft Uighur" pitchFamily="2" charset="-78"/>
                <a:cs typeface="Akhbar MT" pitchFamily="2" charset="-78"/>
              </a:rPr>
              <a:t>   </a:t>
            </a:r>
            <a:r>
              <a:rPr lang="ar-MA" sz="3100" b="1" dirty="0" err="1" smtClean="0">
                <a:latin typeface="Microsoft Uighur" pitchFamily="2" charset="-78"/>
                <a:cs typeface="Akhbar MT" pitchFamily="2" charset="-78"/>
              </a:rPr>
              <a:t>4</a:t>
            </a:r>
            <a:r>
              <a:rPr lang="ar-MA" sz="4000" b="1" dirty="0" err="1" smtClean="0">
                <a:latin typeface="Microsoft Uighur" pitchFamily="2" charset="-78"/>
                <a:cs typeface="Akhbar MT" pitchFamily="2" charset="-78"/>
              </a:rPr>
              <a:t>ــ</a:t>
            </a:r>
            <a:r>
              <a:rPr lang="ar-MA" sz="4000" b="1" dirty="0" smtClean="0">
                <a:latin typeface="Microsoft Uighur" pitchFamily="2" charset="-78"/>
                <a:cs typeface="Akhbar MT" pitchFamily="2" charset="-78"/>
              </a:rPr>
              <a:t> شبكة </a:t>
            </a:r>
            <a:r>
              <a:rPr lang="ar-MA" sz="4000" b="1" dirty="0" err="1" smtClean="0">
                <a:latin typeface="Microsoft Uighur" pitchFamily="2" charset="-78"/>
                <a:cs typeface="Akhbar MT" pitchFamily="2" charset="-78"/>
              </a:rPr>
              <a:t>المفردات </a:t>
            </a:r>
            <a:r>
              <a:rPr lang="ar-MA" sz="4000" b="1" dirty="0" smtClean="0">
                <a:latin typeface="Microsoft Uighur" pitchFamily="2" charset="-78"/>
                <a:cs typeface="Akhbar MT" pitchFamily="2" charset="-78"/>
              </a:rPr>
              <a:t>( الحقل </a:t>
            </a:r>
            <a:r>
              <a:rPr lang="ar-MA" sz="4000" b="1" dirty="0" err="1" smtClean="0">
                <a:latin typeface="Microsoft Uighur" pitchFamily="2" charset="-78"/>
                <a:cs typeface="Akhbar MT" pitchFamily="2" charset="-78"/>
              </a:rPr>
              <a:t>المعجمي </a:t>
            </a:r>
            <a:r>
              <a:rPr lang="ar-MA" sz="4000" b="1" dirty="0" smtClean="0">
                <a:latin typeface="Microsoft Uighur" pitchFamily="2" charset="-78"/>
                <a:cs typeface="Akhbar MT" pitchFamily="2" charset="-78"/>
              </a:rPr>
              <a:t>): الطبيعة </a:t>
            </a:r>
          </a:p>
          <a:p>
            <a:pPr algn="r" rtl="1">
              <a:buNone/>
            </a:pPr>
            <a:r>
              <a:rPr lang="ar-MA" sz="3100" b="1" dirty="0" smtClean="0">
                <a:latin typeface="Microsoft Uighur" pitchFamily="2" charset="-78"/>
                <a:cs typeface="Akhbar MT" pitchFamily="2" charset="-78"/>
              </a:rPr>
              <a:t>   </a:t>
            </a:r>
            <a:r>
              <a:rPr lang="ar-MA" sz="3100" b="1" dirty="0" err="1" smtClean="0">
                <a:latin typeface="Microsoft Uighur" pitchFamily="2" charset="-78"/>
                <a:cs typeface="Akhbar MT" pitchFamily="2" charset="-78"/>
              </a:rPr>
              <a:t>5</a:t>
            </a:r>
            <a:r>
              <a:rPr lang="ar-MA" sz="3200" b="1" dirty="0" err="1" smtClean="0">
                <a:latin typeface="Microsoft Uighur" pitchFamily="2" charset="-78"/>
                <a:cs typeface="Akhbar MT" pitchFamily="2" charset="-78"/>
              </a:rPr>
              <a:t>ــ</a:t>
            </a:r>
            <a:r>
              <a:rPr lang="ar-MA" sz="3200" b="1" dirty="0" smtClean="0">
                <a:latin typeface="Microsoft Uighur" pitchFamily="2" charset="-78"/>
                <a:cs typeface="Akhbar MT" pitchFamily="2" charset="-78"/>
              </a:rPr>
              <a:t> </a:t>
            </a:r>
            <a:r>
              <a:rPr lang="ar-MA" sz="4000" b="1" dirty="0" smtClean="0">
                <a:latin typeface="Microsoft Uighur" pitchFamily="2" charset="-78"/>
                <a:cs typeface="Akhbar MT" pitchFamily="2" charset="-78"/>
              </a:rPr>
              <a:t>الصفات: </a:t>
            </a:r>
            <a:r>
              <a:rPr lang="ar-MA" sz="4000" b="1" dirty="0" err="1" smtClean="0">
                <a:latin typeface="Microsoft Uighur" pitchFamily="2" charset="-78"/>
                <a:cs typeface="Akhbar MT" pitchFamily="2" charset="-78"/>
              </a:rPr>
              <a:t>إغناء</a:t>
            </a:r>
            <a:r>
              <a:rPr lang="ar-MA" sz="4000" b="1" dirty="0" smtClean="0">
                <a:latin typeface="Microsoft Uighur" pitchFamily="2" charset="-78"/>
                <a:cs typeface="Akhbar MT" pitchFamily="2" charset="-78"/>
              </a:rPr>
              <a:t> </a:t>
            </a:r>
            <a:r>
              <a:rPr lang="ar-MA" sz="4000" b="1" dirty="0" err="1" smtClean="0">
                <a:latin typeface="Microsoft Uighur" pitchFamily="2" charset="-78"/>
                <a:cs typeface="Akhbar MT" pitchFamily="2" charset="-78"/>
              </a:rPr>
              <a:t>النص </a:t>
            </a:r>
            <a:r>
              <a:rPr lang="ar-MA" sz="4000" b="1" dirty="0" smtClean="0">
                <a:latin typeface="Microsoft Uighur" pitchFamily="2" charset="-78"/>
                <a:cs typeface="Akhbar MT" pitchFamily="2" charset="-78"/>
              </a:rPr>
              <a:t>( الدلالة) من خلال إضافة صفات </a:t>
            </a:r>
          </a:p>
          <a:p>
            <a:pPr algn="r" rtl="1">
              <a:buNone/>
            </a:pPr>
            <a:endParaRPr lang="ar-MA" sz="4000" b="1" dirty="0" smtClean="0"/>
          </a:p>
          <a:p>
            <a:pPr algn="r" rtl="1">
              <a:buNone/>
            </a:pPr>
            <a:endParaRPr lang="fr-FR"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60648"/>
            <a:ext cx="8686800" cy="1368152"/>
          </a:xfrm>
        </p:spPr>
        <p:txBody>
          <a:bodyPr>
            <a:normAutofit fontScale="90000"/>
          </a:bodyPr>
          <a:lstStyle/>
          <a:p>
            <a:pPr algn="ctr" rtl="1"/>
            <a:r>
              <a:rPr lang="ar-MA" sz="7200" b="1" dirty="0" smtClean="0">
                <a:solidFill>
                  <a:srgbClr val="0070C0"/>
                </a:solidFill>
                <a:latin typeface="Arial"/>
                <a:ea typeface="Arial"/>
                <a:cs typeface="Arial"/>
                <a:sym typeface="Arial"/>
              </a:rPr>
              <a:t/>
            </a:r>
            <a:br>
              <a:rPr lang="ar-MA" sz="7200" b="1" dirty="0" smtClean="0">
                <a:solidFill>
                  <a:srgbClr val="0070C0"/>
                </a:solidFill>
                <a:latin typeface="Arial"/>
                <a:ea typeface="Arial"/>
                <a:cs typeface="Arial"/>
                <a:sym typeface="Arial"/>
              </a:rPr>
            </a:br>
            <a:r>
              <a:rPr lang="ar-MA" sz="3200" b="1" dirty="0" smtClean="0">
                <a:solidFill>
                  <a:srgbClr val="0070C0"/>
                </a:solidFill>
                <a:latin typeface="Arial"/>
                <a:ea typeface="Arial"/>
                <a:cs typeface="Arial"/>
                <a:sym typeface="Arial"/>
              </a:rPr>
              <a:t> </a:t>
            </a:r>
            <a:r>
              <a:rPr lang="ar-MA" sz="3200" b="1" dirty="0" err="1" smtClean="0">
                <a:solidFill>
                  <a:srgbClr val="0070C0"/>
                </a:solidFill>
                <a:latin typeface="Arial"/>
                <a:ea typeface="Arial"/>
                <a:cs typeface="Arial"/>
                <a:sym typeface="Arial"/>
              </a:rPr>
              <a:t>2.</a:t>
            </a:r>
            <a:r>
              <a:rPr lang="ar-MA" sz="3200" b="1" dirty="0" smtClean="0">
                <a:solidFill>
                  <a:srgbClr val="0070C0"/>
                </a:solidFill>
                <a:latin typeface="Arial"/>
                <a:ea typeface="Arial"/>
                <a:cs typeface="Arial"/>
                <a:sym typeface="Arial"/>
              </a:rPr>
              <a:t> </a:t>
            </a:r>
            <a:r>
              <a:rPr lang="ar-MA" sz="3200" b="1" dirty="0" smtClean="0"/>
              <a:t>.الفهم القرائـــــــي</a:t>
            </a:r>
            <a:br>
              <a:rPr lang="ar-MA" sz="3200" b="1" dirty="0" smtClean="0"/>
            </a:br>
            <a:r>
              <a:rPr lang="ar-MA" sz="3000" b="1" dirty="0" err="1" smtClean="0"/>
              <a:t>.</a:t>
            </a:r>
            <a:r>
              <a:rPr lang="ar-MA" sz="3000" b="1" dirty="0" smtClean="0"/>
              <a:t> 2.1 استراتيجيات الفهم</a:t>
            </a:r>
            <a:endParaRPr lang="fr-FR" sz="3000" b="1" dirty="0"/>
          </a:p>
        </p:txBody>
      </p:sp>
      <p:grpSp>
        <p:nvGrpSpPr>
          <p:cNvPr id="3" name="Shape 405"/>
          <p:cNvGrpSpPr>
            <a:grpSpLocks noGrp="1"/>
          </p:cNvGrpSpPr>
          <p:nvPr>
            <p:ph idx="1"/>
          </p:nvPr>
        </p:nvGrpSpPr>
        <p:grpSpPr>
          <a:xfrm>
            <a:off x="457200" y="1935163"/>
            <a:ext cx="8229600" cy="4389437"/>
            <a:chOff x="343687" y="45095"/>
            <a:chExt cx="8668546" cy="4284664"/>
          </a:xfrm>
        </p:grpSpPr>
        <p:sp>
          <p:nvSpPr>
            <p:cNvPr id="7" name="Shape 406"/>
            <p:cNvSpPr/>
            <p:nvPr/>
          </p:nvSpPr>
          <p:spPr>
            <a:xfrm>
              <a:off x="7050540" y="2098844"/>
              <a:ext cx="717001" cy="336334"/>
            </a:xfrm>
            <a:custGeom>
              <a:avLst/>
              <a:gdLst/>
              <a:ahLst/>
              <a:cxnLst/>
              <a:rect l="0" t="0" r="0" b="0"/>
              <a:pathLst>
                <a:path w="120000" h="120000" extrusionOk="0">
                  <a:moveTo>
                    <a:pt x="7651" y="0"/>
                  </a:moveTo>
                  <a:lnTo>
                    <a:pt x="7651" y="71696"/>
                  </a:lnTo>
                  <a:lnTo>
                    <a:pt x="14220" y="71696"/>
                  </a:lnTo>
                  <a:lnTo>
                    <a:pt x="14220" y="105208"/>
                  </a:lnTo>
                </a:path>
              </a:pathLst>
            </a:custGeom>
            <a:noFill/>
            <a:ln w="12700" cap="flat" cmpd="sng">
              <a:solidFill>
                <a:srgbClr val="528CBE"/>
              </a:solidFill>
              <a:prstDash val="solid"/>
              <a:miter/>
              <a:headEnd type="none" w="med" len="med"/>
              <a:tailEnd type="none" w="med" len="med"/>
            </a:ln>
          </p:spPr>
        </p:sp>
        <p:sp>
          <p:nvSpPr>
            <p:cNvPr id="8" name="Shape 407"/>
            <p:cNvSpPr/>
            <p:nvPr/>
          </p:nvSpPr>
          <p:spPr>
            <a:xfrm>
              <a:off x="7004821" y="1028162"/>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9" name="Shape 408"/>
            <p:cNvSpPr/>
            <p:nvPr/>
          </p:nvSpPr>
          <p:spPr>
            <a:xfrm>
              <a:off x="4410382" y="424443"/>
              <a:ext cx="2640158" cy="293419"/>
            </a:xfrm>
            <a:custGeom>
              <a:avLst/>
              <a:gdLst/>
              <a:ahLst/>
              <a:cxnLst/>
              <a:rect l="0" t="0" r="0" b="0"/>
              <a:pathLst>
                <a:path w="120000" h="120000" extrusionOk="0">
                  <a:moveTo>
                    <a:pt x="0" y="0"/>
                  </a:moveTo>
                  <a:lnTo>
                    <a:pt x="0" y="82182"/>
                  </a:lnTo>
                  <a:lnTo>
                    <a:pt x="85993" y="82182"/>
                  </a:lnTo>
                  <a:lnTo>
                    <a:pt x="85993" y="120596"/>
                  </a:lnTo>
                </a:path>
              </a:pathLst>
            </a:custGeom>
            <a:noFill/>
            <a:ln w="12700" cap="flat" cmpd="sng">
              <a:solidFill>
                <a:srgbClr val="487AA8"/>
              </a:solidFill>
              <a:prstDash val="solid"/>
              <a:miter/>
              <a:headEnd type="none" w="med" len="med"/>
              <a:tailEnd type="none" w="med" len="med"/>
            </a:ln>
          </p:spPr>
        </p:sp>
        <p:sp>
          <p:nvSpPr>
            <p:cNvPr id="10" name="Shape 409"/>
            <p:cNvSpPr/>
            <p:nvPr/>
          </p:nvSpPr>
          <p:spPr>
            <a:xfrm>
              <a:off x="4245232" y="2109566"/>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1" name="Shape 410"/>
            <p:cNvSpPr/>
            <p:nvPr/>
          </p:nvSpPr>
          <p:spPr>
            <a:xfrm>
              <a:off x="4245232" y="1038883"/>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2" name="Shape 411"/>
            <p:cNvSpPr/>
            <p:nvPr/>
          </p:nvSpPr>
          <p:spPr>
            <a:xfrm>
              <a:off x="4290953" y="424443"/>
              <a:ext cx="119428" cy="293419"/>
            </a:xfrm>
            <a:custGeom>
              <a:avLst/>
              <a:gdLst/>
              <a:ahLst/>
              <a:cxnLst/>
              <a:rect l="0" t="0" r="0" b="0"/>
              <a:pathLst>
                <a:path w="120000" h="120000" extrusionOk="0">
                  <a:moveTo>
                    <a:pt x="45938" y="0"/>
                  </a:moveTo>
                  <a:lnTo>
                    <a:pt x="45938" y="82182"/>
                  </a:lnTo>
                  <a:lnTo>
                    <a:pt x="54062" y="82182"/>
                  </a:lnTo>
                  <a:lnTo>
                    <a:pt x="54062" y="120596"/>
                  </a:lnTo>
                </a:path>
              </a:pathLst>
            </a:custGeom>
            <a:noFill/>
            <a:ln w="12700" cap="flat" cmpd="sng">
              <a:solidFill>
                <a:srgbClr val="487AA8"/>
              </a:solidFill>
              <a:prstDash val="solid"/>
              <a:miter/>
              <a:headEnd type="none" w="med" len="med"/>
              <a:tailEnd type="none" w="med" len="med"/>
            </a:ln>
          </p:spPr>
        </p:sp>
        <p:sp>
          <p:nvSpPr>
            <p:cNvPr id="13" name="Shape 412"/>
            <p:cNvSpPr/>
            <p:nvPr/>
          </p:nvSpPr>
          <p:spPr>
            <a:xfrm>
              <a:off x="1371282" y="2132963"/>
              <a:ext cx="248682" cy="336334"/>
            </a:xfrm>
            <a:custGeom>
              <a:avLst/>
              <a:gdLst/>
              <a:ahLst/>
              <a:cxnLst/>
              <a:rect l="0" t="0" r="0" b="0"/>
              <a:pathLst>
                <a:path w="120000" h="120000" extrusionOk="0">
                  <a:moveTo>
                    <a:pt x="73300" y="0"/>
                  </a:moveTo>
                  <a:lnTo>
                    <a:pt x="73300" y="71696"/>
                  </a:lnTo>
                  <a:lnTo>
                    <a:pt x="0" y="71696"/>
                  </a:lnTo>
                  <a:lnTo>
                    <a:pt x="0" y="105208"/>
                  </a:lnTo>
                </a:path>
              </a:pathLst>
            </a:custGeom>
            <a:noFill/>
            <a:ln w="12700" cap="flat" cmpd="sng">
              <a:solidFill>
                <a:srgbClr val="528CBE"/>
              </a:solidFill>
              <a:prstDash val="solid"/>
              <a:miter/>
              <a:headEnd type="none" w="med" len="med"/>
              <a:tailEnd type="none" w="med" len="med"/>
            </a:ln>
          </p:spPr>
        </p:sp>
        <p:sp>
          <p:nvSpPr>
            <p:cNvPr id="14" name="Shape 413"/>
            <p:cNvSpPr/>
            <p:nvPr/>
          </p:nvSpPr>
          <p:spPr>
            <a:xfrm>
              <a:off x="1574245" y="1098813"/>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5" name="Shape 414"/>
            <p:cNvSpPr/>
            <p:nvPr/>
          </p:nvSpPr>
          <p:spPr>
            <a:xfrm>
              <a:off x="1619966" y="424443"/>
              <a:ext cx="2790415" cy="293419"/>
            </a:xfrm>
            <a:custGeom>
              <a:avLst/>
              <a:gdLst/>
              <a:ahLst/>
              <a:cxnLst/>
              <a:rect l="0" t="0" r="0" b="0"/>
              <a:pathLst>
                <a:path w="120000" h="120000" extrusionOk="0">
                  <a:moveTo>
                    <a:pt x="81363" y="0"/>
                  </a:moveTo>
                  <a:lnTo>
                    <a:pt x="81363" y="82182"/>
                  </a:lnTo>
                  <a:lnTo>
                    <a:pt x="0" y="82182"/>
                  </a:lnTo>
                  <a:lnTo>
                    <a:pt x="0" y="120596"/>
                  </a:lnTo>
                </a:path>
              </a:pathLst>
            </a:custGeom>
            <a:noFill/>
            <a:ln w="12700" cap="flat" cmpd="sng">
              <a:solidFill>
                <a:srgbClr val="487AA8"/>
              </a:solidFill>
              <a:prstDash val="solid"/>
              <a:miter/>
              <a:headEnd type="none" w="med" len="med"/>
              <a:tailEnd type="none" w="med" len="med"/>
            </a:ln>
          </p:spPr>
        </p:sp>
        <p:sp>
          <p:nvSpPr>
            <p:cNvPr id="16" name="Shape 415"/>
            <p:cNvSpPr/>
            <p:nvPr/>
          </p:nvSpPr>
          <p:spPr>
            <a:xfrm>
              <a:off x="3261509" y="45095"/>
              <a:ext cx="2297744" cy="37934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17" name="Shape 416"/>
            <p:cNvSpPr/>
            <p:nvPr/>
          </p:nvSpPr>
          <p:spPr>
            <a:xfrm>
              <a:off x="3390005" y="167165"/>
              <a:ext cx="2297744" cy="379348"/>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18" name="Shape 417"/>
            <p:cNvSpPr txBox="1"/>
            <p:nvPr/>
          </p:nvSpPr>
          <p:spPr>
            <a:xfrm>
              <a:off x="3390005" y="167165"/>
              <a:ext cx="2297744" cy="37934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الفهم القرائي</a:t>
              </a:r>
              <a:endParaRPr lang="ar-MA" sz="2000" b="1" i="0" u="none" strike="noStrike" cap="none" dirty="0">
                <a:solidFill>
                  <a:srgbClr val="000000"/>
                </a:solidFill>
                <a:latin typeface="Arial"/>
                <a:ea typeface="Arial"/>
                <a:cs typeface="Arial"/>
                <a:sym typeface="Arial"/>
              </a:endParaRPr>
            </a:p>
          </p:txBody>
        </p:sp>
        <p:sp>
          <p:nvSpPr>
            <p:cNvPr id="19" name="Shape 418"/>
            <p:cNvSpPr/>
            <p:nvPr/>
          </p:nvSpPr>
          <p:spPr>
            <a:xfrm>
              <a:off x="507279" y="717864"/>
              <a:ext cx="2225373" cy="380949"/>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0" name="Shape 419"/>
            <p:cNvSpPr/>
            <p:nvPr/>
          </p:nvSpPr>
          <p:spPr>
            <a:xfrm>
              <a:off x="635774" y="839933"/>
              <a:ext cx="2225373" cy="380949"/>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1" name="Shape 420"/>
            <p:cNvSpPr txBox="1"/>
            <p:nvPr/>
          </p:nvSpPr>
          <p:spPr>
            <a:xfrm>
              <a:off x="635774" y="839933"/>
              <a:ext cx="2225373" cy="380949"/>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ما بعد القراءة</a:t>
              </a:r>
              <a:endParaRPr lang="ar-MA" sz="2000" b="1" i="0" u="none" strike="noStrike" cap="none" dirty="0">
                <a:solidFill>
                  <a:srgbClr val="000000"/>
                </a:solidFill>
                <a:latin typeface="Arial"/>
                <a:ea typeface="Arial"/>
                <a:cs typeface="Arial"/>
                <a:sym typeface="Arial"/>
              </a:endParaRPr>
            </a:p>
          </p:txBody>
        </p:sp>
        <p:sp>
          <p:nvSpPr>
            <p:cNvPr id="22" name="Shape 421"/>
            <p:cNvSpPr/>
            <p:nvPr/>
          </p:nvSpPr>
          <p:spPr>
            <a:xfrm>
              <a:off x="473625" y="1435149"/>
              <a:ext cx="2292678" cy="697813"/>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3" name="Shape 422"/>
            <p:cNvSpPr/>
            <p:nvPr/>
          </p:nvSpPr>
          <p:spPr>
            <a:xfrm>
              <a:off x="602120" y="1557219"/>
              <a:ext cx="2292678" cy="697813"/>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4" name="Shape 423"/>
            <p:cNvSpPr txBox="1"/>
            <p:nvPr/>
          </p:nvSpPr>
          <p:spPr>
            <a:xfrm>
              <a:off x="602120" y="1557219"/>
              <a:ext cx="2292678" cy="697813"/>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إعادة إنتاج النص</a:t>
              </a:r>
              <a:endParaRPr lang="ar-MA" sz="2000" b="1" i="0" u="none" strike="noStrike" cap="none" dirty="0">
                <a:solidFill>
                  <a:srgbClr val="000000"/>
                </a:solidFill>
                <a:latin typeface="Arial"/>
                <a:ea typeface="Arial"/>
                <a:cs typeface="Arial"/>
                <a:sym typeface="Arial"/>
              </a:endParaRPr>
            </a:p>
          </p:txBody>
        </p:sp>
        <p:sp>
          <p:nvSpPr>
            <p:cNvPr id="25" name="Shape 424"/>
            <p:cNvSpPr/>
            <p:nvPr/>
          </p:nvSpPr>
          <p:spPr>
            <a:xfrm>
              <a:off x="343687" y="2469298"/>
              <a:ext cx="2312178" cy="1704641"/>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6" name="Shape 425"/>
            <p:cNvSpPr/>
            <p:nvPr/>
          </p:nvSpPr>
          <p:spPr>
            <a:xfrm>
              <a:off x="472181" y="2591367"/>
              <a:ext cx="2055190" cy="1628831"/>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7" name="Shape 426"/>
            <p:cNvSpPr txBox="1"/>
            <p:nvPr/>
          </p:nvSpPr>
          <p:spPr>
            <a:xfrm>
              <a:off x="472180" y="2591367"/>
              <a:ext cx="2055191" cy="1738392"/>
            </a:xfrm>
            <a:prstGeom prst="rect">
              <a:avLst/>
            </a:prstGeom>
            <a:noFill/>
            <a:ln>
              <a:noFill/>
            </a:ln>
          </p:spPr>
          <p:txBody>
            <a:bodyPr lIns="76200" tIns="76200" rIns="76200" bIns="76200" anchor="ctr" anchorCtr="0">
              <a:noAutofit/>
            </a:bodyPr>
            <a:lstStyle/>
            <a:p>
              <a:pPr marL="180975" marR="0" lvl="0" indent="-180975" algn="r" rtl="1">
                <a:lnSpc>
                  <a:spcPct val="10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 </a:t>
              </a:r>
              <a:r>
                <a:rPr lang="ar-MA" sz="1800" b="1" i="0" u="none" strike="noStrike" cap="none" dirty="0" smtClean="0">
                  <a:solidFill>
                    <a:srgbClr val="000000"/>
                  </a:solidFill>
                  <a:latin typeface="Arial"/>
                  <a:ea typeface="Arial"/>
                  <a:cs typeface="Arial"/>
                  <a:sym typeface="Arial"/>
                </a:rPr>
                <a:t>ألعاب قرائية</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إعادة إنتاج النص</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مسرحة/ تشخيص النص</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 توثيق النص رقميا</a:t>
              </a:r>
              <a:endParaRPr lang="ar-MA" sz="1800" b="1" i="0" u="none" strike="noStrike" cap="none" dirty="0">
                <a:solidFill>
                  <a:srgbClr val="000000"/>
                </a:solidFill>
                <a:latin typeface="Arial"/>
                <a:ea typeface="Arial"/>
                <a:cs typeface="Arial"/>
                <a:sym typeface="Arial"/>
              </a:endParaRPr>
            </a:p>
          </p:txBody>
        </p:sp>
        <p:sp>
          <p:nvSpPr>
            <p:cNvPr id="28" name="Shape 427"/>
            <p:cNvSpPr/>
            <p:nvPr/>
          </p:nvSpPr>
          <p:spPr>
            <a:xfrm>
              <a:off x="3239905" y="717864"/>
              <a:ext cx="2102094" cy="321020"/>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9" name="Shape 428"/>
            <p:cNvSpPr/>
            <p:nvPr/>
          </p:nvSpPr>
          <p:spPr>
            <a:xfrm>
              <a:off x="3368398" y="839933"/>
              <a:ext cx="2102094" cy="321020"/>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0" name="Shape 429"/>
            <p:cNvSpPr txBox="1"/>
            <p:nvPr/>
          </p:nvSpPr>
          <p:spPr>
            <a:xfrm>
              <a:off x="3368398" y="839933"/>
              <a:ext cx="2102094" cy="321020"/>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أثناء القراءة</a:t>
              </a:r>
              <a:endParaRPr lang="ar-MA" sz="2000" b="1" i="0" u="none" strike="noStrike" cap="none" dirty="0">
                <a:solidFill>
                  <a:srgbClr val="000000"/>
                </a:solidFill>
                <a:latin typeface="Arial"/>
                <a:ea typeface="Arial"/>
                <a:cs typeface="Arial"/>
                <a:sym typeface="Arial"/>
              </a:endParaRPr>
            </a:p>
          </p:txBody>
        </p:sp>
        <p:sp>
          <p:nvSpPr>
            <p:cNvPr id="31" name="Shape 430"/>
            <p:cNvSpPr/>
            <p:nvPr/>
          </p:nvSpPr>
          <p:spPr>
            <a:xfrm>
              <a:off x="3253527" y="1375219"/>
              <a:ext cx="2074849" cy="734346"/>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2" name="Shape 431"/>
            <p:cNvSpPr/>
            <p:nvPr/>
          </p:nvSpPr>
          <p:spPr>
            <a:xfrm>
              <a:off x="3382021" y="1497288"/>
              <a:ext cx="2074849" cy="734346"/>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3" name="Shape 432"/>
            <p:cNvSpPr txBox="1"/>
            <p:nvPr/>
          </p:nvSpPr>
          <p:spPr>
            <a:xfrm>
              <a:off x="3382021" y="1497288"/>
              <a:ext cx="2074849" cy="734346"/>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تعزيز استراتيجيات الفهم القرائي</a:t>
              </a:r>
              <a:endParaRPr lang="ar-MA" sz="2000" b="1" i="0" u="none" strike="noStrike" cap="none" dirty="0">
                <a:solidFill>
                  <a:srgbClr val="000000"/>
                </a:solidFill>
                <a:latin typeface="Arial"/>
                <a:ea typeface="Arial"/>
                <a:cs typeface="Arial"/>
                <a:sym typeface="Arial"/>
              </a:endParaRPr>
            </a:p>
          </p:txBody>
        </p:sp>
        <p:sp>
          <p:nvSpPr>
            <p:cNvPr id="34" name="Shape 433"/>
            <p:cNvSpPr/>
            <p:nvPr/>
          </p:nvSpPr>
          <p:spPr>
            <a:xfrm>
              <a:off x="2904550" y="2445901"/>
              <a:ext cx="2772802" cy="172803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5" name="Shape 434"/>
            <p:cNvSpPr/>
            <p:nvPr/>
          </p:nvSpPr>
          <p:spPr>
            <a:xfrm>
              <a:off x="3033044" y="2567972"/>
              <a:ext cx="2772802" cy="1605967"/>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6" name="Shape 435"/>
            <p:cNvSpPr txBox="1"/>
            <p:nvPr/>
          </p:nvSpPr>
          <p:spPr>
            <a:xfrm>
              <a:off x="3033044" y="2567972"/>
              <a:ext cx="2772802" cy="1605967"/>
            </a:xfrm>
            <a:prstGeom prst="rect">
              <a:avLst/>
            </a:prstGeom>
            <a:noFill/>
            <a:ln>
              <a:noFill/>
            </a:ln>
          </p:spPr>
          <p:txBody>
            <a:bodyPr lIns="76200" tIns="76200" rIns="76200" bIns="76200" anchor="ctr" anchorCtr="0">
              <a:noAutofit/>
            </a:bodyPr>
            <a:lstStyle/>
            <a:p>
              <a:pPr marL="0" marR="0" lvl="0" indent="0"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استراتيجيات شبكة  الكلمات </a:t>
              </a:r>
            </a:p>
            <a:p>
              <a:pPr marL="0" marR="0" lvl="0" indent="0"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خريطة الكلمات -  عائلة الكلمة - استراتيجية المعاني المتعددة - استراتيجية مفاتيح السياق - الصفة المضافة</a:t>
              </a:r>
              <a:endParaRPr lang="ar-MA" sz="1800" b="1" i="0" u="none" strike="noStrike" cap="none" dirty="0">
                <a:solidFill>
                  <a:srgbClr val="000000"/>
                </a:solidFill>
                <a:latin typeface="Arial"/>
                <a:ea typeface="Arial"/>
                <a:cs typeface="Arial"/>
                <a:sym typeface="Arial"/>
              </a:endParaRPr>
            </a:p>
          </p:txBody>
        </p:sp>
        <p:sp>
          <p:nvSpPr>
            <p:cNvPr id="37" name="Shape 436"/>
            <p:cNvSpPr/>
            <p:nvPr/>
          </p:nvSpPr>
          <p:spPr>
            <a:xfrm>
              <a:off x="5787596" y="717864"/>
              <a:ext cx="2525888" cy="31029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8" name="Shape 437"/>
            <p:cNvSpPr/>
            <p:nvPr/>
          </p:nvSpPr>
          <p:spPr>
            <a:xfrm>
              <a:off x="5916091" y="839933"/>
              <a:ext cx="2525888" cy="310298"/>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9" name="Shape 438"/>
            <p:cNvSpPr txBox="1"/>
            <p:nvPr/>
          </p:nvSpPr>
          <p:spPr>
            <a:xfrm>
              <a:off x="5916091" y="839933"/>
              <a:ext cx="2525888" cy="31029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ما قبل القراءة</a:t>
              </a:r>
              <a:endParaRPr lang="ar-MA" sz="2000" b="1" i="0" u="none" strike="noStrike" cap="none" dirty="0">
                <a:solidFill>
                  <a:srgbClr val="000000"/>
                </a:solidFill>
                <a:latin typeface="Arial"/>
                <a:ea typeface="Arial"/>
                <a:cs typeface="Arial"/>
                <a:sym typeface="Arial"/>
              </a:endParaRPr>
            </a:p>
          </p:txBody>
        </p:sp>
        <p:sp>
          <p:nvSpPr>
            <p:cNvPr id="40" name="Shape 439"/>
            <p:cNvSpPr/>
            <p:nvPr/>
          </p:nvSpPr>
          <p:spPr>
            <a:xfrm>
              <a:off x="5690967" y="1364498"/>
              <a:ext cx="2719143" cy="734346"/>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1" name="Shape 440"/>
            <p:cNvSpPr/>
            <p:nvPr/>
          </p:nvSpPr>
          <p:spPr>
            <a:xfrm>
              <a:off x="5819462" y="1486567"/>
              <a:ext cx="2719143" cy="734346"/>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2" name="Shape 441"/>
            <p:cNvSpPr txBox="1"/>
            <p:nvPr/>
          </p:nvSpPr>
          <p:spPr>
            <a:xfrm>
              <a:off x="5819462" y="1486567"/>
              <a:ext cx="2719143" cy="734346"/>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استراتيجية ولوج النص عبر عتباته المتعددة </a:t>
              </a:r>
              <a:endParaRPr lang="ar-MA" sz="2000" b="1" i="0" u="none" strike="noStrike" cap="none" dirty="0">
                <a:solidFill>
                  <a:srgbClr val="000000"/>
                </a:solidFill>
                <a:latin typeface="Arial"/>
                <a:ea typeface="Arial"/>
                <a:cs typeface="Arial"/>
                <a:sym typeface="Arial"/>
              </a:endParaRPr>
            </a:p>
          </p:txBody>
        </p:sp>
        <p:sp>
          <p:nvSpPr>
            <p:cNvPr id="43" name="Shape 442"/>
            <p:cNvSpPr/>
            <p:nvPr/>
          </p:nvSpPr>
          <p:spPr>
            <a:xfrm>
              <a:off x="6651346" y="2435180"/>
              <a:ext cx="2232393" cy="1448683"/>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4" name="Shape 443"/>
            <p:cNvSpPr/>
            <p:nvPr/>
          </p:nvSpPr>
          <p:spPr>
            <a:xfrm>
              <a:off x="6779840" y="2557250"/>
              <a:ext cx="2232393" cy="1448682"/>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5" name="Shape 444"/>
            <p:cNvSpPr txBox="1"/>
            <p:nvPr/>
          </p:nvSpPr>
          <p:spPr>
            <a:xfrm>
              <a:off x="6779840" y="2557250"/>
              <a:ext cx="2232393" cy="166294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الصور المصاحبة، العنوان، المرجع...</a:t>
              </a:r>
              <a:endParaRPr lang="ar-MA" sz="2000" b="1" i="0" u="none" strike="noStrike" cap="none" dirty="0">
                <a:solidFill>
                  <a:srgbClr val="000000"/>
                </a:solidFill>
                <a:latin typeface="Arial"/>
                <a:ea typeface="Arial"/>
                <a:cs typeface="Arial"/>
                <a:sym typeface="Aria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8229600" cy="773832"/>
          </a:xfrm>
        </p:spPr>
        <p:txBody>
          <a:bodyPr>
            <a:noAutofit/>
          </a:bodyPr>
          <a:lstStyle/>
          <a:p>
            <a:pPr algn="ctr"/>
            <a:r>
              <a:rPr lang="ar-MA" sz="4400" b="1" dirty="0" smtClean="0">
                <a:solidFill>
                  <a:schemeClr val="tx1"/>
                </a:solidFill>
                <a:latin typeface="+mn-lt"/>
                <a:ea typeface="+mn-ea"/>
                <a:cs typeface="+mn-cs"/>
              </a:rPr>
              <a:t>الكلمات </a:t>
            </a:r>
            <a:r>
              <a:rPr lang="ar-MA" sz="4400" b="1" dirty="0" err="1" smtClean="0">
                <a:solidFill>
                  <a:schemeClr val="tx1"/>
                </a:solidFill>
                <a:latin typeface="+mn-lt"/>
                <a:ea typeface="+mn-ea"/>
                <a:cs typeface="+mn-cs"/>
              </a:rPr>
              <a:t>البصرية </a:t>
            </a:r>
            <a:r>
              <a:rPr lang="ar-MA" sz="4400" b="1" dirty="0" smtClean="0">
                <a:solidFill>
                  <a:schemeClr val="tx1"/>
                </a:solidFill>
                <a:latin typeface="+mn-lt"/>
                <a:ea typeface="+mn-ea"/>
                <a:cs typeface="+mn-cs"/>
              </a:rPr>
              <a:t>( </a:t>
            </a:r>
            <a:r>
              <a:rPr lang="ar-MA" sz="4400" b="1" dirty="0" err="1" smtClean="0">
                <a:solidFill>
                  <a:schemeClr val="tx1"/>
                </a:solidFill>
                <a:latin typeface="+mn-lt"/>
                <a:ea typeface="+mn-ea"/>
                <a:cs typeface="+mn-cs"/>
              </a:rPr>
              <a:t>المألوفة )</a:t>
            </a:r>
            <a:r>
              <a:rPr lang="ar-MA" sz="4400" b="1" dirty="0" smtClean="0">
                <a:solidFill>
                  <a:schemeClr val="tx1"/>
                </a:solidFill>
                <a:latin typeface="+mn-lt"/>
                <a:ea typeface="+mn-ea"/>
                <a:cs typeface="+mn-cs"/>
              </a:rPr>
              <a:t/>
            </a:r>
            <a:br>
              <a:rPr lang="ar-MA" sz="4400" b="1" dirty="0" smtClean="0">
                <a:solidFill>
                  <a:schemeClr val="tx1"/>
                </a:solidFill>
                <a:latin typeface="+mn-lt"/>
                <a:ea typeface="+mn-ea"/>
                <a:cs typeface="+mn-cs"/>
              </a:rPr>
            </a:br>
            <a:r>
              <a:rPr lang="ar-MA" sz="4400" b="1" dirty="0" smtClean="0">
                <a:solidFill>
                  <a:schemeClr val="tx1"/>
                </a:solidFill>
                <a:latin typeface="+mn-lt"/>
                <a:ea typeface="+mn-ea"/>
                <a:cs typeface="+mn-cs"/>
              </a:rPr>
              <a:t> (</a:t>
            </a:r>
            <a:r>
              <a:rPr lang="ar-MA" sz="4400" b="1" dirty="0" err="1" smtClean="0">
                <a:solidFill>
                  <a:schemeClr val="tx1"/>
                </a:solidFill>
                <a:latin typeface="+mn-lt"/>
                <a:ea typeface="+mn-ea"/>
                <a:cs typeface="+mn-cs"/>
              </a:rPr>
              <a:t>هنادا</a:t>
            </a:r>
            <a:r>
              <a:rPr lang="ar-MA" sz="4400" b="1" dirty="0" smtClean="0">
                <a:solidFill>
                  <a:schemeClr val="tx1"/>
                </a:solidFill>
                <a:latin typeface="+mn-lt"/>
                <a:ea typeface="+mn-ea"/>
                <a:cs typeface="+mn-cs"/>
              </a:rPr>
              <a:t> طه</a:t>
            </a:r>
            <a:r>
              <a:rPr lang="ar-MA" sz="4400" b="1" dirty="0" err="1" smtClean="0">
                <a:solidFill>
                  <a:schemeClr val="tx1"/>
                </a:solidFill>
                <a:latin typeface="+mn-lt"/>
                <a:ea typeface="+mn-ea"/>
                <a:cs typeface="+mn-cs"/>
              </a:rPr>
              <a:t>)</a:t>
            </a:r>
            <a:endParaRPr lang="fr-FR" sz="4400" b="1" dirty="0" smtClean="0">
              <a:solidFill>
                <a:schemeClr val="tx1"/>
              </a:solidFill>
              <a:latin typeface="+mn-lt"/>
              <a:ea typeface="+mn-ea"/>
              <a:cs typeface="+mn-cs"/>
            </a:endParaRPr>
          </a:p>
        </p:txBody>
      </p:sp>
      <p:sp>
        <p:nvSpPr>
          <p:cNvPr id="3" name="Espace réservé du contenu 2"/>
          <p:cNvSpPr>
            <a:spLocks noGrp="1"/>
          </p:cNvSpPr>
          <p:nvPr>
            <p:ph idx="1"/>
          </p:nvPr>
        </p:nvSpPr>
        <p:spPr/>
        <p:txBody>
          <a:bodyPr>
            <a:noAutofit/>
          </a:bodyPr>
          <a:lstStyle/>
          <a:p>
            <a:pPr algn="r" rtl="1"/>
            <a:r>
              <a:rPr lang="ar-MA" sz="3200" b="1" dirty="0" smtClean="0"/>
              <a:t>كان- أنا- هذا- يا- ماما- بابا- في- من- مع- كلّ- بيت- </a:t>
            </a:r>
            <a:r>
              <a:rPr lang="ar-MA" sz="3200" b="1" dirty="0" err="1" smtClean="0"/>
              <a:t>باب-</a:t>
            </a:r>
            <a:endParaRPr lang="ar-MA" sz="3200" b="1" dirty="0" smtClean="0"/>
          </a:p>
          <a:p>
            <a:pPr algn="r" rtl="1">
              <a:buNone/>
            </a:pPr>
            <a:r>
              <a:rPr lang="ar-MA" sz="3200" b="1" dirty="0" smtClean="0"/>
              <a:t>   قال- </a:t>
            </a:r>
            <a:r>
              <a:rPr lang="ar-MA" sz="3200" b="1" dirty="0" err="1" smtClean="0"/>
              <a:t>ما </a:t>
            </a:r>
            <a:r>
              <a:rPr lang="ar-MA" sz="3200" b="1" dirty="0" smtClean="0"/>
              <a:t>- أن- رسم- أسود- أكل- عند- نعم- تحت- </a:t>
            </a:r>
            <a:r>
              <a:rPr lang="ar-MA" sz="3200" b="1" dirty="0" err="1" smtClean="0"/>
              <a:t>الى-</a:t>
            </a:r>
            <a:endParaRPr lang="ar-MA" sz="3200" b="1" dirty="0" smtClean="0"/>
          </a:p>
          <a:p>
            <a:pPr algn="r" rtl="1">
              <a:buNone/>
            </a:pPr>
            <a:r>
              <a:rPr lang="ar-MA" sz="3200" b="1" dirty="0" smtClean="0"/>
              <a:t>  عندي- نحن- هناك- أريد- ركض- ركب- ذلك- هو- </a:t>
            </a:r>
            <a:r>
              <a:rPr lang="ar-MA" sz="3200" b="1" dirty="0" err="1" smtClean="0"/>
              <a:t>جاء-</a:t>
            </a:r>
            <a:endParaRPr lang="ar-MA" sz="3200" b="1" dirty="0" smtClean="0"/>
          </a:p>
          <a:p>
            <a:pPr algn="r" rtl="1">
              <a:buNone/>
            </a:pPr>
            <a:r>
              <a:rPr lang="ar-MA" sz="3200" b="1" dirty="0" smtClean="0"/>
              <a:t>  يحبّ- ماذا- لا- هي- هم- أسد- بطة- جمل- فيل- </a:t>
            </a:r>
            <a:r>
              <a:rPr lang="ar-MA" sz="3200" b="1" dirty="0" err="1" smtClean="0"/>
              <a:t>دب-</a:t>
            </a:r>
            <a:endParaRPr lang="ar-MA" sz="3200" b="1" dirty="0" smtClean="0"/>
          </a:p>
          <a:p>
            <a:pPr algn="r" rtl="1">
              <a:buNone/>
            </a:pPr>
            <a:r>
              <a:rPr lang="ar-MA" sz="3200" b="1" dirty="0" smtClean="0"/>
              <a:t>  دار- سرير- قرأ- وقف- توت- ثوب- رأس- فم- عين-</a:t>
            </a:r>
            <a:endParaRPr lang="fr-FR" sz="3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p:nvPr/>
        </p:nvSpPr>
        <p:spPr>
          <a:xfrm>
            <a:off x="198233" y="1844825"/>
            <a:ext cx="8658518" cy="432048"/>
          </a:xfrm>
          <a:prstGeom prst="rect">
            <a:avLst/>
          </a:prstGeom>
          <a:noFill/>
          <a:ln>
            <a:noFill/>
          </a:ln>
        </p:spPr>
        <p:txBody>
          <a:bodyPr lIns="91425" tIns="45700" rIns="91425" bIns="45700" anchor="t" anchorCtr="0">
            <a:noAutofit/>
          </a:bodyPr>
          <a:lstStyle/>
          <a:p>
            <a:pPr marL="0" marR="0" lvl="0" indent="0" algn="r" rtl="1">
              <a:lnSpc>
                <a:spcPct val="100000"/>
              </a:lnSpc>
              <a:spcBef>
                <a:spcPts val="0"/>
              </a:spcBef>
              <a:spcAft>
                <a:spcPts val="0"/>
              </a:spcAft>
              <a:buClr>
                <a:srgbClr val="000000"/>
              </a:buClr>
              <a:buSzPct val="25000"/>
            </a:pPr>
            <a:r>
              <a:rPr lang="ar-MA" sz="2800" b="1" i="0" u="none" dirty="0">
                <a:solidFill>
                  <a:srgbClr val="000000"/>
                </a:solidFill>
                <a:latin typeface="Arial"/>
                <a:ea typeface="Arial"/>
                <a:cs typeface="Arial"/>
                <a:sym typeface="Arial"/>
              </a:rPr>
              <a:t>لماذا الحكاية</a:t>
            </a:r>
            <a:r>
              <a:rPr lang="ar-MA" sz="2800" b="1" i="0" u="none" dirty="0" smtClean="0">
                <a:solidFill>
                  <a:srgbClr val="000000"/>
                </a:solidFill>
                <a:latin typeface="Arial"/>
                <a:ea typeface="Arial"/>
                <a:cs typeface="Arial"/>
                <a:sym typeface="Arial"/>
              </a:rPr>
              <a:t>؟</a:t>
            </a:r>
            <a:endParaRPr sz="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Courier New"/>
              <a:buChar char="o"/>
            </a:pPr>
            <a:r>
              <a:rPr lang="ar-MA" sz="2800" b="1" i="0" u="none" dirty="0">
                <a:solidFill>
                  <a:srgbClr val="000000"/>
                </a:solidFill>
                <a:latin typeface="Arial"/>
                <a:ea typeface="Arial"/>
                <a:cs typeface="Arial"/>
                <a:sym typeface="Arial"/>
              </a:rPr>
              <a:t> </a:t>
            </a:r>
            <a:r>
              <a:rPr lang="ar-MA" sz="2400" b="1" i="0" u="none" dirty="0">
                <a:solidFill>
                  <a:srgbClr val="000000"/>
                </a:solidFill>
                <a:latin typeface="Arial"/>
                <a:ea typeface="Arial"/>
                <a:cs typeface="Arial"/>
                <a:sym typeface="Arial"/>
              </a:rPr>
              <a:t>تطوير الوعي الصوتي وتنميته. </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إغناء الرصيد اللغوي بمفردات اللغة العربية الفصيحة وتراكيبها.</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تعرف الهياكل الأساس والبنيات المستعملة في الحكي.</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تطوير معرفة المتعلم(ة) للبنية </a:t>
            </a:r>
            <a:r>
              <a:rPr lang="ar-MA" sz="2400" b="1" i="0" u="none" dirty="0" err="1">
                <a:solidFill>
                  <a:srgbClr val="000000"/>
                </a:solidFill>
                <a:latin typeface="Arial"/>
                <a:ea typeface="Arial"/>
                <a:cs typeface="Arial"/>
                <a:sym typeface="Arial"/>
              </a:rPr>
              <a:t>الحكائية</a:t>
            </a:r>
            <a:r>
              <a:rPr lang="ar-MA" sz="2400" b="1" i="0" u="none" dirty="0">
                <a:solidFill>
                  <a:srgbClr val="000000"/>
                </a:solidFill>
                <a:latin typeface="Arial"/>
                <a:ea typeface="Arial"/>
                <a:cs typeface="Arial"/>
                <a:sym typeface="Arial"/>
              </a:rPr>
              <a:t> وتقنيات السرد</a:t>
            </a:r>
            <a:r>
              <a:rPr lang="ar-MA" sz="2400" b="1" i="0" u="none" dirty="0" smtClean="0">
                <a:solidFill>
                  <a:srgbClr val="000000"/>
                </a:solidFill>
                <a:latin typeface="Arial"/>
                <a:ea typeface="Arial"/>
                <a:cs typeface="Arial"/>
                <a:sym typeface="Arial"/>
              </a:rPr>
              <a:t>.</a:t>
            </a: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0"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40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 </a:t>
            </a:r>
          </a:p>
        </p:txBody>
      </p:sp>
      <p:sp>
        <p:nvSpPr>
          <p:cNvPr id="313" name="Shape 313"/>
          <p:cNvSpPr txBox="1"/>
          <p:nvPr/>
        </p:nvSpPr>
        <p:spPr>
          <a:xfrm>
            <a:off x="755576" y="620689"/>
            <a:ext cx="7488832" cy="1008112"/>
          </a:xfrm>
          <a:prstGeom prst="rect">
            <a:avLst/>
          </a:prstGeom>
          <a:noFill/>
          <a:ln>
            <a:noFill/>
          </a:ln>
        </p:spPr>
        <p:txBody>
          <a:bodyPr lIns="91425" tIns="45700" rIns="91425" bIns="45700" anchor="t" anchorCtr="0">
            <a:noAutofit/>
          </a:bodyPr>
          <a:lstStyle/>
          <a:p>
            <a:pPr algn="ctr" rtl="1">
              <a:buClr>
                <a:srgbClr val="0070C0"/>
              </a:buClr>
              <a:buSzPct val="25000"/>
            </a:pPr>
            <a:r>
              <a:rPr lang="ar-MA" sz="3200" b="1" dirty="0" smtClean="0">
                <a:solidFill>
                  <a:srgbClr val="0070C0"/>
                </a:solidFill>
                <a:latin typeface="Arial"/>
                <a:ea typeface="Arial"/>
                <a:cs typeface="Arial"/>
                <a:sym typeface="Arial"/>
              </a:rPr>
              <a:t>الفهم القرائـــــي</a:t>
            </a:r>
          </a:p>
          <a:p>
            <a:pPr algn="ctr" rtl="1">
              <a:buClr>
                <a:srgbClr val="0070C0"/>
              </a:buClr>
              <a:buSzPct val="25000"/>
            </a:pPr>
            <a:r>
              <a:rPr lang="ar-MA" sz="3200" b="1" dirty="0" smtClean="0">
                <a:solidFill>
                  <a:srgbClr val="0070C0"/>
                </a:solidFill>
                <a:latin typeface="Arial"/>
                <a:ea typeface="Arial"/>
                <a:cs typeface="Arial"/>
                <a:sym typeface="Arial"/>
              </a:rPr>
              <a:t>2.2 استثمار الحكاية</a:t>
            </a:r>
          </a:p>
          <a:p>
            <a:pPr marL="0" marR="0" lvl="0" indent="0" algn="ctr" rtl="1">
              <a:lnSpc>
                <a:spcPct val="100000"/>
              </a:lnSpc>
              <a:spcBef>
                <a:spcPts val="0"/>
              </a:spcBef>
              <a:spcAft>
                <a:spcPts val="0"/>
              </a:spcAft>
              <a:buClr>
                <a:srgbClr val="0070C0"/>
              </a:buClr>
              <a:buSzPct val="25000"/>
              <a:buFont typeface="Arial"/>
              <a:buNone/>
            </a:pPr>
            <a:endParaRPr lang="ar-MA" sz="3600" b="1" i="0" u="none" dirty="0" smtClean="0">
              <a:solidFill>
                <a:srgbClr val="0070C0"/>
              </a:solidFill>
              <a:latin typeface="Arial"/>
              <a:ea typeface="Arial"/>
              <a:cs typeface="Arial"/>
              <a:sym typeface="Arial"/>
            </a:endParaRPr>
          </a:p>
        </p:txBody>
      </p:sp>
      <p:sp>
        <p:nvSpPr>
          <p:cNvPr id="314" name="Shape 314"/>
          <p:cNvSpPr txBox="1"/>
          <p:nvPr/>
        </p:nvSpPr>
        <p:spPr>
          <a:xfrm>
            <a:off x="1845576" y="2132856"/>
            <a:ext cx="7011175" cy="1728192"/>
          </a:xfrm>
          <a:prstGeom prst="rect">
            <a:avLst/>
          </a:prstGeom>
          <a:noFill/>
          <a:ln>
            <a:noFill/>
          </a:ln>
        </p:spPr>
        <p:txBody>
          <a:bodyPr lIns="91425" tIns="45700" rIns="91425" bIns="45700" anchor="ctr" anchorCtr="0">
            <a:noAutofit/>
          </a:bodyPr>
          <a:lstStyle/>
          <a:p>
            <a:pPr marL="0" marR="0" lvl="0" indent="0" algn="just" rtl="1">
              <a:lnSpc>
                <a:spcPct val="100000"/>
              </a:lnSpc>
              <a:spcBef>
                <a:spcPts val="0"/>
              </a:spcBef>
              <a:spcAft>
                <a:spcPts val="0"/>
              </a:spcAft>
              <a:buClr>
                <a:schemeClr val="dk1"/>
              </a:buClr>
              <a:buSzPct val="25000"/>
              <a:buFont typeface="Arial"/>
              <a:buNone/>
            </a:pPr>
            <a:r>
              <a:rPr lang="ar-MA" sz="900" b="0" i="0" u="none">
                <a:solidFill>
                  <a:schemeClr val="dk1"/>
                </a:solidFill>
                <a:latin typeface="Arial"/>
                <a:ea typeface="Arial"/>
                <a:cs typeface="Arial"/>
                <a:sym typeface="Arial"/>
              </a:rPr>
              <a:t> </a:t>
            </a:r>
          </a:p>
        </p:txBody>
      </p:sp>
      <p:sp>
        <p:nvSpPr>
          <p:cNvPr id="315" name="Shape 315"/>
          <p:cNvSpPr txBox="1"/>
          <p:nvPr/>
        </p:nvSpPr>
        <p:spPr>
          <a:xfrm>
            <a:off x="300689" y="3861049"/>
            <a:ext cx="8660058" cy="576063"/>
          </a:xfrm>
          <a:prstGeom prst="rect">
            <a:avLst/>
          </a:prstGeom>
          <a:noFill/>
          <a:ln>
            <a:noFill/>
          </a:ln>
        </p:spPr>
        <p:txBody>
          <a:bodyPr lIns="91425" tIns="45700" rIns="91425" bIns="45700" anchor="t" anchorCtr="0">
            <a:noAutofit/>
          </a:bodyPr>
          <a:lstStyle/>
          <a:p>
            <a:pPr marL="0" marR="0" lvl="0" indent="0" algn="r" rtl="1">
              <a:lnSpc>
                <a:spcPct val="100000"/>
              </a:lnSpc>
              <a:spcBef>
                <a:spcPts val="0"/>
              </a:spcBef>
              <a:spcAft>
                <a:spcPts val="0"/>
              </a:spcAft>
              <a:buClr>
                <a:srgbClr val="000000"/>
              </a:buClr>
              <a:buSzPct val="25000"/>
              <a:buFont typeface="Arial"/>
              <a:buNone/>
            </a:pPr>
            <a:r>
              <a:rPr lang="ar-MA" sz="2800" b="1" i="0" u="none" dirty="0">
                <a:solidFill>
                  <a:srgbClr val="000000"/>
                </a:solidFill>
                <a:latin typeface="Arial"/>
                <a:ea typeface="Arial"/>
                <a:cs typeface="Arial"/>
                <a:sym typeface="Arial"/>
              </a:rPr>
              <a:t>ماذا يتعلم التلاميذ من الحكاية؟</a:t>
            </a:r>
          </a:p>
          <a:p>
            <a:pPr marL="0" marR="0" lvl="0" indent="0" algn="r" rtl="1">
              <a:lnSpc>
                <a:spcPct val="100000"/>
              </a:lnSpc>
              <a:spcBef>
                <a:spcPts val="0"/>
              </a:spcBef>
              <a:spcAft>
                <a:spcPts val="0"/>
              </a:spcAft>
              <a:buClr>
                <a:srgbClr val="000000"/>
              </a:buClr>
              <a:buFont typeface="Arial"/>
              <a:buNone/>
            </a:pPr>
            <a:endParaRPr sz="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Courier New"/>
              <a:buChar char="o"/>
            </a:pPr>
            <a:r>
              <a:rPr lang="ar-MA" sz="2800" b="1" i="0" u="none" dirty="0">
                <a:solidFill>
                  <a:srgbClr val="000000"/>
                </a:solidFill>
                <a:latin typeface="Arial"/>
                <a:ea typeface="Arial"/>
                <a:cs typeface="Arial"/>
                <a:sym typeface="Arial"/>
              </a:rPr>
              <a:t> </a:t>
            </a:r>
            <a:r>
              <a:rPr lang="ar-MA" sz="2400" b="1" i="0" u="none" dirty="0" smtClean="0">
                <a:solidFill>
                  <a:srgbClr val="000000"/>
                </a:solidFill>
                <a:latin typeface="Arial"/>
                <a:ea typeface="Arial"/>
                <a:cs typeface="Arial"/>
                <a:sym typeface="Arial"/>
              </a:rPr>
              <a:t>تعرف عناصر الحكاية: </a:t>
            </a:r>
            <a:r>
              <a:rPr lang="ar-MA" sz="2400" b="1" i="0" u="none" dirty="0" err="1" smtClean="0">
                <a:solidFill>
                  <a:srgbClr val="000000"/>
                </a:solidFill>
                <a:latin typeface="Arial"/>
                <a:ea typeface="Arial"/>
                <a:cs typeface="Arial"/>
                <a:sym typeface="Arial"/>
              </a:rPr>
              <a:t>البنية </a:t>
            </a:r>
            <a:r>
              <a:rPr lang="ar-MA" sz="2400" b="1" i="0" u="none" dirty="0" smtClean="0">
                <a:solidFill>
                  <a:srgbClr val="000000"/>
                </a:solidFill>
                <a:latin typeface="Arial"/>
                <a:ea typeface="Arial"/>
                <a:cs typeface="Arial"/>
                <a:sym typeface="Arial"/>
              </a:rPr>
              <a:t>/ المكونات/ المفردات الجديدة وذلك </a:t>
            </a:r>
            <a:r>
              <a:rPr lang="ar-MA" sz="2400" b="1" i="0" u="none" dirty="0" err="1" smtClean="0">
                <a:solidFill>
                  <a:srgbClr val="000000"/>
                </a:solidFill>
                <a:latin typeface="Arial"/>
                <a:ea typeface="Arial"/>
                <a:cs typeface="Arial"/>
                <a:sym typeface="Arial"/>
              </a:rPr>
              <a:t>عبر:</a:t>
            </a:r>
            <a:endParaRPr lang="ar-MA" sz="2400" b="1" i="0" u="none" dirty="0" smtClean="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سرد الحكاية اعتمادا على التعبير الشفهي </a:t>
            </a:r>
            <a:r>
              <a:rPr lang="ar-MA" sz="2400" b="1" i="0" u="none" dirty="0" err="1" smtClean="0">
                <a:solidFill>
                  <a:srgbClr val="000000"/>
                </a:solidFill>
                <a:latin typeface="Arial"/>
                <a:ea typeface="Arial"/>
                <a:cs typeface="Arial"/>
                <a:sym typeface="Arial"/>
              </a:rPr>
              <a:t>والجسدي؛</a:t>
            </a:r>
            <a:r>
              <a:rPr lang="ar-MA" sz="2400" b="1" i="0" u="none" dirty="0" smtClean="0">
                <a:solidFill>
                  <a:srgbClr val="000000"/>
                </a:solidFill>
                <a:latin typeface="Arial"/>
                <a:ea typeface="Arial"/>
                <a:cs typeface="Arial"/>
                <a:sym typeface="Arial"/>
              </a:rPr>
              <a:t> </a:t>
            </a:r>
            <a:endParaRPr lang="ar-MA" sz="2400" b="1" dirty="0" smtClean="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استثمار  </a:t>
            </a:r>
            <a:r>
              <a:rPr lang="ar-MA" sz="2400" b="1" i="0" u="none" dirty="0">
                <a:solidFill>
                  <a:srgbClr val="000000"/>
                </a:solidFill>
                <a:latin typeface="Arial"/>
                <a:ea typeface="Arial"/>
                <a:cs typeface="Arial"/>
                <a:sym typeface="Arial"/>
              </a:rPr>
              <a:t>الحكاية لتنمية الوعي الصوتي </a:t>
            </a:r>
            <a:r>
              <a:rPr lang="ar-MA" sz="2400" b="1" i="0" u="none" dirty="0" err="1" smtClean="0">
                <a:solidFill>
                  <a:srgbClr val="000000"/>
                </a:solidFill>
                <a:latin typeface="Arial"/>
                <a:ea typeface="Arial"/>
                <a:cs typeface="Arial"/>
                <a:sym typeface="Arial"/>
              </a:rPr>
              <a:t>وتعزيزه؛</a:t>
            </a:r>
            <a:endParaRPr lang="ar-MA" sz="2400" b="1"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فهم </a:t>
            </a:r>
            <a:r>
              <a:rPr lang="ar-MA" sz="2400" b="1" i="0" u="none" dirty="0">
                <a:solidFill>
                  <a:srgbClr val="000000"/>
                </a:solidFill>
                <a:latin typeface="Arial"/>
                <a:ea typeface="Arial"/>
                <a:cs typeface="Arial"/>
                <a:sym typeface="Arial"/>
              </a:rPr>
              <a:t>الحكاية، واستثمار بنيتها </a:t>
            </a:r>
            <a:r>
              <a:rPr lang="ar-MA" sz="2400" b="1" i="0" u="none" dirty="0" err="1" smtClean="0">
                <a:solidFill>
                  <a:srgbClr val="000000"/>
                </a:solidFill>
                <a:latin typeface="Arial"/>
                <a:ea typeface="Arial"/>
                <a:cs typeface="Arial"/>
                <a:sym typeface="Arial"/>
              </a:rPr>
              <a:t>وعناصرها؛</a:t>
            </a:r>
            <a:endParaRPr lang="ar-MA" sz="2400" b="1"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تشخيص </a:t>
            </a:r>
            <a:r>
              <a:rPr lang="ar-MA" sz="2400" b="1" i="0" u="none" dirty="0">
                <a:solidFill>
                  <a:srgbClr val="000000"/>
                </a:solidFill>
                <a:latin typeface="Arial"/>
                <a:ea typeface="Arial"/>
                <a:cs typeface="Arial"/>
                <a:sym typeface="Arial"/>
              </a:rPr>
              <a:t>الحكاية، وتملك رصيدها </a:t>
            </a:r>
            <a:r>
              <a:rPr lang="ar-MA" sz="2400" b="1" i="0" u="none" dirty="0" err="1" smtClean="0">
                <a:solidFill>
                  <a:srgbClr val="000000"/>
                </a:solidFill>
                <a:latin typeface="Arial"/>
                <a:ea typeface="Arial"/>
                <a:cs typeface="Arial"/>
                <a:sym typeface="Arial"/>
              </a:rPr>
              <a:t>اللغوي؛</a:t>
            </a:r>
            <a:r>
              <a:rPr lang="ar-MA" sz="2400" b="1" i="0" u="none" dirty="0" smtClean="0">
                <a:solidFill>
                  <a:srgbClr val="000000"/>
                </a:solidFill>
                <a:latin typeface="Arial"/>
                <a:ea typeface="Arial"/>
                <a:cs typeface="Arial"/>
                <a:sym typeface="Arial"/>
              </a:rPr>
              <a:t> </a:t>
            </a:r>
            <a:endParaRPr lang="ar-MA" sz="24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Font typeface="Arial"/>
              <a:buNone/>
            </a:pPr>
            <a:endParaRPr sz="2800" b="0"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40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 </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87424"/>
            <a:ext cx="8229600" cy="1728192"/>
          </a:xfrm>
        </p:spPr>
        <p:txBody>
          <a:bodyPr>
            <a:normAutofit fontScale="90000"/>
          </a:bodyPr>
          <a:lstStyle/>
          <a:p>
            <a:pPr algn="ctr"/>
            <a:r>
              <a:rPr lang="ar-MA" b="1" dirty="0" smtClean="0"/>
              <a:t> </a:t>
            </a:r>
            <a:br>
              <a:rPr lang="ar-MA" b="1" dirty="0" smtClean="0"/>
            </a:br>
            <a:r>
              <a:rPr lang="ar-MA" b="1" dirty="0" smtClean="0"/>
              <a:t/>
            </a:r>
            <a:br>
              <a:rPr lang="ar-MA" b="1" dirty="0" smtClean="0"/>
            </a:br>
            <a:r>
              <a:rPr lang="ar-MA" b="1" dirty="0" smtClean="0"/>
              <a:t/>
            </a:r>
            <a:br>
              <a:rPr lang="ar-MA" b="1" dirty="0" smtClean="0"/>
            </a:br>
            <a:r>
              <a:rPr lang="ar-MA" b="1" dirty="0" smtClean="0"/>
              <a:t/>
            </a:r>
            <a:br>
              <a:rPr lang="ar-MA" b="1" dirty="0" smtClean="0"/>
            </a:br>
            <a:r>
              <a:rPr lang="ar-MA" sz="5400" b="1" dirty="0" smtClean="0"/>
              <a:t>محاور العرض</a:t>
            </a:r>
            <a:br>
              <a:rPr lang="ar-MA" sz="5400" b="1" dirty="0" smtClean="0"/>
            </a:br>
            <a:endParaRPr lang="fr-FR" b="1" dirty="0"/>
          </a:p>
        </p:txBody>
      </p:sp>
      <p:sp>
        <p:nvSpPr>
          <p:cNvPr id="3" name="Espace réservé du contenu 2"/>
          <p:cNvSpPr>
            <a:spLocks noGrp="1"/>
          </p:cNvSpPr>
          <p:nvPr>
            <p:ph idx="1"/>
          </p:nvPr>
        </p:nvSpPr>
        <p:spPr>
          <a:xfrm>
            <a:off x="251520" y="1340768"/>
            <a:ext cx="8445624" cy="5256584"/>
          </a:xfrm>
        </p:spPr>
        <p:txBody>
          <a:bodyPr>
            <a:normAutofit/>
          </a:bodyPr>
          <a:lstStyle/>
          <a:p>
            <a:pPr algn="r" rtl="1">
              <a:buFont typeface="Wingdings" pitchFamily="2" charset="2"/>
              <a:buChar char="q"/>
            </a:pPr>
            <a:r>
              <a:rPr lang="ar-MA" sz="3200" b="1" dirty="0" smtClean="0"/>
              <a:t>تقديم: سياق برنامج</a:t>
            </a:r>
            <a:r>
              <a:rPr lang="fr-FR" sz="3200" b="1" dirty="0" smtClean="0"/>
              <a:t> </a:t>
            </a:r>
            <a:r>
              <a:rPr lang="ar-MA" sz="3200" b="1" dirty="0" smtClean="0"/>
              <a:t>القراءة من أجل النجاح</a:t>
            </a:r>
            <a:endParaRPr lang="fr-FR" sz="3200" b="1" dirty="0" smtClean="0"/>
          </a:p>
          <a:p>
            <a:pPr algn="r" rtl="1">
              <a:buFont typeface="Wingdings" pitchFamily="2" charset="2"/>
              <a:buChar char="q"/>
            </a:pPr>
            <a:r>
              <a:rPr lang="ar-MA" sz="3200" b="1" dirty="0" smtClean="0"/>
              <a:t>تشخيص الصعوبات القرائية؛</a:t>
            </a:r>
            <a:endParaRPr lang="fr-FR" sz="3200" b="1" dirty="0" smtClean="0"/>
          </a:p>
          <a:p>
            <a:pPr algn="r" rtl="1">
              <a:buFont typeface="Wingdings" pitchFamily="2" charset="2"/>
              <a:buChar char="q"/>
            </a:pPr>
            <a:r>
              <a:rPr lang="ar-MA" sz="3200" b="1" dirty="0" smtClean="0"/>
              <a:t>فرضيات للتفسير؛</a:t>
            </a:r>
            <a:endParaRPr lang="fr-FR" sz="3200" b="1" dirty="0" smtClean="0"/>
          </a:p>
          <a:p>
            <a:pPr algn="r" rtl="1">
              <a:buFont typeface="Wingdings" pitchFamily="2" charset="2"/>
              <a:buChar char="q"/>
            </a:pPr>
            <a:r>
              <a:rPr lang="ar-MA" sz="3200" b="1" dirty="0" smtClean="0"/>
              <a:t>القراءة من أجل النجاح:  تجديد تدريس  مكون القراءة</a:t>
            </a:r>
          </a:p>
          <a:p>
            <a:pPr algn="r" rtl="1">
              <a:buFont typeface="Wingdings" pitchFamily="2" charset="2"/>
              <a:buChar char="ü"/>
            </a:pPr>
            <a:r>
              <a:rPr lang="ar-MA" sz="3200" b="1" dirty="0" smtClean="0"/>
              <a:t> المفاهيم </a:t>
            </a:r>
            <a:r>
              <a:rPr lang="ar-MA" sz="3200" b="1" dirty="0" err="1" smtClean="0"/>
              <a:t>والمبادئ؛</a:t>
            </a:r>
            <a:endParaRPr lang="ar-MA" sz="3200" b="1" dirty="0" smtClean="0"/>
          </a:p>
          <a:p>
            <a:pPr algn="r" rtl="1">
              <a:buFont typeface="Wingdings" pitchFamily="2" charset="2"/>
              <a:buChar char="ü"/>
            </a:pPr>
            <a:r>
              <a:rPr lang="ar-MA" sz="3200" b="1" dirty="0" smtClean="0"/>
              <a:t>الهيكلة </a:t>
            </a:r>
            <a:r>
              <a:rPr lang="ar-MA" sz="3200" b="1" dirty="0" err="1" smtClean="0"/>
              <a:t>البيداغوجية؛</a:t>
            </a:r>
            <a:endParaRPr lang="ar-MA" sz="3200" b="1" dirty="0" smtClean="0"/>
          </a:p>
          <a:p>
            <a:pPr algn="r" rtl="1">
              <a:buFont typeface="Wingdings" pitchFamily="2" charset="2"/>
              <a:buChar char="ü"/>
            </a:pPr>
            <a:r>
              <a:rPr lang="ar-MA" sz="3200" b="1" dirty="0" smtClean="0"/>
              <a:t>النموذج </a:t>
            </a:r>
            <a:r>
              <a:rPr lang="ar-MA" sz="3200" b="1" dirty="0" err="1" smtClean="0"/>
              <a:t>الديدكتيكي.</a:t>
            </a:r>
            <a:endParaRPr lang="ar-MA" sz="3200" b="1" dirty="0" smtClean="0"/>
          </a:p>
          <a:p>
            <a:pPr algn="r" rtl="1">
              <a:buNone/>
            </a:pP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ctr" rtl="1"/>
            <a:r>
              <a:rPr lang="ar-MA" b="1" dirty="0" smtClean="0"/>
              <a:t>الهيكلة البيداغوجية  لمكون </a:t>
            </a:r>
            <a:r>
              <a:rPr lang="ar-MA" b="1" dirty="0" err="1" smtClean="0"/>
              <a:t>القراءة </a:t>
            </a:r>
            <a:r>
              <a:rPr lang="ar-MA" b="1" dirty="0" smtClean="0"/>
              <a:t>(1</a:t>
            </a:r>
            <a:r>
              <a:rPr lang="ar-MA" b="1" dirty="0" err="1" smtClean="0"/>
              <a:t>)</a:t>
            </a:r>
            <a:r>
              <a:rPr lang="ar-MA" dirty="0" smtClean="0"/>
              <a:t> </a:t>
            </a:r>
            <a:endParaRPr lang="fr-FR" dirty="0"/>
          </a:p>
        </p:txBody>
      </p:sp>
      <p:pic>
        <p:nvPicPr>
          <p:cNvPr id="1026" name="Picture 2" descr="C:\Users\Directeur\Desktop\الكفاءة التربوية. تكوين الأساتذة\qiraa\photo5.jpg"/>
          <p:cNvPicPr>
            <a:picLocks noGrp="1" noChangeAspect="1" noChangeArrowheads="1"/>
          </p:cNvPicPr>
          <p:nvPr>
            <p:ph idx="1"/>
          </p:nvPr>
        </p:nvPicPr>
        <p:blipFill>
          <a:blip r:embed="rId2" cstate="print"/>
          <a:srcRect/>
          <a:stretch>
            <a:fillRect/>
          </a:stretch>
        </p:blipFill>
        <p:spPr bwMode="auto">
          <a:xfrm>
            <a:off x="2051720" y="1412776"/>
            <a:ext cx="5112568" cy="518457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b="1" dirty="0" smtClean="0"/>
              <a:t>الهيكلة البيداغوجية  لمكون </a:t>
            </a:r>
            <a:r>
              <a:rPr lang="ar-MA" b="1" dirty="0" err="1" smtClean="0"/>
              <a:t>القراءة </a:t>
            </a:r>
            <a:r>
              <a:rPr lang="ar-MA" b="1" dirty="0" smtClean="0"/>
              <a:t>(2</a:t>
            </a:r>
            <a:r>
              <a:rPr lang="ar-MA" b="1" dirty="0" err="1" smtClean="0"/>
              <a:t>)</a:t>
            </a:r>
            <a:r>
              <a:rPr lang="ar-MA" dirty="0" smtClean="0"/>
              <a:t> </a:t>
            </a:r>
            <a:endParaRPr lang="fr-FR" dirty="0"/>
          </a:p>
        </p:txBody>
      </p:sp>
      <p:pic>
        <p:nvPicPr>
          <p:cNvPr id="3074" name="Picture 2" descr="C:\Users\Directeur\Desktop\الكفاءة التربوية. تكوين الأساتذة\qiraa\photo7.jpg"/>
          <p:cNvPicPr>
            <a:picLocks noGrp="1" noChangeAspect="1" noChangeArrowheads="1"/>
          </p:cNvPicPr>
          <p:nvPr>
            <p:ph idx="1"/>
          </p:nvPr>
        </p:nvPicPr>
        <p:blipFill>
          <a:blip r:embed="rId2" cstate="print"/>
          <a:srcRect/>
          <a:stretch>
            <a:fillRect/>
          </a:stretch>
        </p:blipFill>
        <p:spPr bwMode="auto">
          <a:xfrm>
            <a:off x="2324100" y="2060848"/>
            <a:ext cx="4495800" cy="309634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rmAutofit fontScale="90000"/>
          </a:bodyPr>
          <a:lstStyle/>
          <a:p>
            <a:r>
              <a:rPr lang="ar-MA" b="1" dirty="0" smtClean="0"/>
              <a:t>الهيكلة البيداغوجية  لمكون </a:t>
            </a:r>
            <a:r>
              <a:rPr lang="ar-MA" b="1" dirty="0" err="1" smtClean="0"/>
              <a:t>القراءة </a:t>
            </a:r>
            <a:r>
              <a:rPr lang="ar-MA" b="1" dirty="0" smtClean="0"/>
              <a:t>(3</a:t>
            </a:r>
            <a:r>
              <a:rPr lang="ar-MA" b="1" dirty="0" err="1" smtClean="0"/>
              <a:t>)</a:t>
            </a:r>
            <a:r>
              <a:rPr lang="ar-MA" dirty="0" smtClean="0"/>
              <a:t> </a:t>
            </a:r>
            <a:endParaRPr lang="fr-FR" dirty="0"/>
          </a:p>
        </p:txBody>
      </p:sp>
      <p:pic>
        <p:nvPicPr>
          <p:cNvPr id="6146" name="Picture 2" descr="C:\Users\Directeur\Desktop\الكفاءة التربوية. تكوين الأساتذة\qiraa\photo6.jpg"/>
          <p:cNvPicPr>
            <a:picLocks noGrp="1" noChangeAspect="1" noChangeArrowheads="1"/>
          </p:cNvPicPr>
          <p:nvPr>
            <p:ph idx="1"/>
          </p:nvPr>
        </p:nvPicPr>
        <p:blipFill>
          <a:blip r:embed="rId2" cstate="print"/>
          <a:srcRect/>
          <a:stretch>
            <a:fillRect/>
          </a:stretch>
        </p:blipFill>
        <p:spPr bwMode="auto">
          <a:xfrm>
            <a:off x="2300287" y="1412776"/>
            <a:ext cx="4543425" cy="51845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rmAutofit fontScale="90000"/>
          </a:bodyPr>
          <a:lstStyle/>
          <a:p>
            <a:pPr algn="ctr" rtl="1"/>
            <a:r>
              <a:rPr lang="ar-MA" b="1" dirty="0" smtClean="0"/>
              <a:t>الهيكلة البيداغوجية  لمكون القراءة(4</a:t>
            </a:r>
            <a:r>
              <a:rPr lang="ar-MA" b="1" dirty="0" err="1" smtClean="0"/>
              <a:t>)</a:t>
            </a:r>
            <a:r>
              <a:rPr lang="ar-MA" dirty="0" smtClean="0"/>
              <a:t> </a:t>
            </a:r>
            <a:endParaRPr lang="fr-FR" dirty="0"/>
          </a:p>
        </p:txBody>
      </p:sp>
      <p:pic>
        <p:nvPicPr>
          <p:cNvPr id="2052" name="Picture 4" descr="C:\Users\Directeur\Desktop\الكفاءة التربوية. تكوين الأساتذة\qiraa\photo7.jpg"/>
          <p:cNvPicPr>
            <a:picLocks noGrp="1" noChangeAspect="1" noChangeArrowheads="1"/>
          </p:cNvPicPr>
          <p:nvPr>
            <p:ph idx="1"/>
          </p:nvPr>
        </p:nvPicPr>
        <p:blipFill>
          <a:blip r:embed="rId2" cstate="print"/>
          <a:srcRect/>
          <a:stretch>
            <a:fillRect/>
          </a:stretch>
        </p:blipFill>
        <p:spPr bwMode="auto">
          <a:xfrm>
            <a:off x="3275856" y="1628800"/>
            <a:ext cx="2952328" cy="1800200"/>
          </a:xfrm>
          <a:prstGeom prst="rect">
            <a:avLst/>
          </a:prstGeom>
          <a:noFill/>
        </p:spPr>
      </p:pic>
      <p:pic>
        <p:nvPicPr>
          <p:cNvPr id="1026" name="Picture 2" descr="C:\Users\Directeur\Desktop\الكفاءة التربوية. تكوين الأساتذة\qiraa\photo4.jpg"/>
          <p:cNvPicPr>
            <a:picLocks noChangeAspect="1" noChangeArrowheads="1"/>
          </p:cNvPicPr>
          <p:nvPr/>
        </p:nvPicPr>
        <p:blipFill>
          <a:blip r:embed="rId3" cstate="print"/>
          <a:srcRect/>
          <a:stretch>
            <a:fillRect/>
          </a:stretch>
        </p:blipFill>
        <p:spPr bwMode="auto">
          <a:xfrm>
            <a:off x="1981200" y="1340768"/>
            <a:ext cx="5181600" cy="445519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ctr" rtl="1"/>
            <a:r>
              <a:rPr lang="ar-MA" b="1" dirty="0" smtClean="0"/>
              <a:t>نموذج جذاذة تطبيقية </a:t>
            </a:r>
            <a:r>
              <a:rPr lang="ar-MA" b="1" dirty="0" err="1" smtClean="0"/>
              <a:t>1 </a:t>
            </a:r>
            <a:r>
              <a:rPr lang="ar-MA" b="1" dirty="0" smtClean="0"/>
              <a:t>( المحور </a:t>
            </a:r>
            <a:r>
              <a:rPr lang="ar-MA" b="1" dirty="0" err="1" smtClean="0"/>
              <a:t>الصوتي )</a:t>
            </a:r>
            <a:endParaRPr lang="fr-FR" dirty="0"/>
          </a:p>
        </p:txBody>
      </p:sp>
      <p:pic>
        <p:nvPicPr>
          <p:cNvPr id="5122" name="Picture 2" descr="C:\Users\Directeur\Desktop\الكفاءة التربوية. تكوين الأساتذة\qiraa\phto10.jpg"/>
          <p:cNvPicPr>
            <a:picLocks noGrp="1" noChangeAspect="1" noChangeArrowheads="1"/>
          </p:cNvPicPr>
          <p:nvPr>
            <p:ph idx="1"/>
          </p:nvPr>
        </p:nvPicPr>
        <p:blipFill>
          <a:blip r:embed="rId2" cstate="print"/>
          <a:srcRect/>
          <a:stretch>
            <a:fillRect/>
          </a:stretch>
        </p:blipFill>
        <p:spPr bwMode="auto">
          <a:xfrm>
            <a:off x="2339752" y="1542256"/>
            <a:ext cx="4680519" cy="512710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229600" cy="720080"/>
          </a:xfrm>
        </p:spPr>
        <p:txBody>
          <a:bodyPr>
            <a:normAutofit fontScale="90000"/>
          </a:bodyPr>
          <a:lstStyle/>
          <a:p>
            <a:pPr algn="ctr" rtl="1"/>
            <a:r>
              <a:rPr lang="ar-MA" b="1" dirty="0" smtClean="0"/>
              <a:t>نموذج جذاذة تطبيقية </a:t>
            </a:r>
            <a:r>
              <a:rPr lang="ar-MA" b="1" dirty="0" err="1" smtClean="0"/>
              <a:t>1 </a:t>
            </a:r>
            <a:r>
              <a:rPr lang="ar-MA" b="1" dirty="0" smtClean="0"/>
              <a:t>( المحور </a:t>
            </a:r>
            <a:r>
              <a:rPr lang="ar-MA" b="1" dirty="0" err="1" smtClean="0"/>
              <a:t>الصوتي )</a:t>
            </a:r>
            <a:endParaRPr lang="fr-FR" dirty="0"/>
          </a:p>
        </p:txBody>
      </p:sp>
      <p:pic>
        <p:nvPicPr>
          <p:cNvPr id="4099" name="Picture 3" descr="C:\Users\Directeur\Desktop\الكفاءة التربوية. تكوين الأساتذة\qiraa\photo11.jpg"/>
          <p:cNvPicPr>
            <a:picLocks noGrp="1" noChangeAspect="1" noChangeArrowheads="1"/>
          </p:cNvPicPr>
          <p:nvPr>
            <p:ph idx="1"/>
          </p:nvPr>
        </p:nvPicPr>
        <p:blipFill>
          <a:blip r:embed="rId2" cstate="print"/>
          <a:srcRect/>
          <a:stretch>
            <a:fillRect/>
          </a:stretch>
        </p:blipFill>
        <p:spPr bwMode="auto">
          <a:xfrm>
            <a:off x="1979713" y="1052737"/>
            <a:ext cx="5256584" cy="477735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r"/>
            <a:r>
              <a:rPr lang="ar-MA" sz="4900" b="1" dirty="0" smtClean="0"/>
              <a:t>نموذج جذاذة تطبيقية </a:t>
            </a:r>
            <a:r>
              <a:rPr lang="ar-MA" sz="4900" b="1" dirty="0" err="1" smtClean="0"/>
              <a:t>1 </a:t>
            </a:r>
            <a:r>
              <a:rPr lang="ar-MA" sz="4900" b="1" dirty="0" smtClean="0"/>
              <a:t>(محور تنمية الرصيد اللغوي</a:t>
            </a:r>
            <a:r>
              <a:rPr lang="ar-MA" b="1" dirty="0" err="1" smtClean="0"/>
              <a:t>)</a:t>
            </a:r>
            <a:endParaRPr lang="fr-FR" dirty="0"/>
          </a:p>
        </p:txBody>
      </p:sp>
      <p:pic>
        <p:nvPicPr>
          <p:cNvPr id="7170" name="Picture 2" descr="C:\Users\Directeur\Desktop\الكفاءة التربوية. تكوين الأساتذة\qiraa\15.jpg"/>
          <p:cNvPicPr>
            <a:picLocks noGrp="1" noChangeAspect="1" noChangeArrowheads="1"/>
          </p:cNvPicPr>
          <p:nvPr>
            <p:ph idx="1"/>
          </p:nvPr>
        </p:nvPicPr>
        <p:blipFill>
          <a:blip r:embed="rId2" cstate="print"/>
          <a:srcRect/>
          <a:stretch>
            <a:fillRect/>
          </a:stretch>
        </p:blipFill>
        <p:spPr bwMode="auto">
          <a:xfrm>
            <a:off x="668373" y="1935163"/>
            <a:ext cx="7807254" cy="4389437"/>
          </a:xfrm>
          <a:prstGeom prst="rect">
            <a:avLst/>
          </a:prstGeom>
          <a:noFill/>
        </p:spPr>
      </p:pic>
      <p:pic>
        <p:nvPicPr>
          <p:cNvPr id="6" name="Picture 2" descr="C:\Users\Directeur\Desktop\الكفاءة التربوية. تكوين الأساتذة\qiraa\15.jpg"/>
          <p:cNvPicPr>
            <a:picLocks noChangeAspect="1" noChangeArrowheads="1"/>
          </p:cNvPicPr>
          <p:nvPr/>
        </p:nvPicPr>
        <p:blipFill>
          <a:blip r:embed="rId2" cstate="print"/>
          <a:srcRect/>
          <a:stretch>
            <a:fillRect/>
          </a:stretch>
        </p:blipFill>
        <p:spPr bwMode="auto">
          <a:xfrm>
            <a:off x="683568" y="1412776"/>
            <a:ext cx="7807254" cy="525658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r" rtl="1"/>
            <a:r>
              <a:rPr lang="ar-MA" b="1" dirty="0" smtClean="0"/>
              <a:t>نموذج جذاذة تطبيقية 1(محور تنمية الرصيد اللغوي</a:t>
            </a:r>
            <a:r>
              <a:rPr lang="ar-MA" b="1" dirty="0" err="1" smtClean="0"/>
              <a:t>)</a:t>
            </a:r>
            <a:endParaRPr lang="fr-FR" dirty="0"/>
          </a:p>
        </p:txBody>
      </p:sp>
      <p:pic>
        <p:nvPicPr>
          <p:cNvPr id="8195" name="Picture 3" descr="C:\Users\Directeur\Desktop\الكفاءة التربوية. تكوين الأساتذة\qiraa\16.jpg"/>
          <p:cNvPicPr>
            <a:picLocks noGrp="1" noChangeAspect="1" noChangeArrowheads="1"/>
          </p:cNvPicPr>
          <p:nvPr>
            <p:ph idx="1"/>
          </p:nvPr>
        </p:nvPicPr>
        <p:blipFill>
          <a:blip r:embed="rId2" cstate="print"/>
          <a:srcRect/>
          <a:stretch>
            <a:fillRect/>
          </a:stretch>
        </p:blipFill>
        <p:spPr bwMode="auto">
          <a:xfrm>
            <a:off x="2051720" y="1340769"/>
            <a:ext cx="4896543" cy="498383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64672"/>
          </a:xfrm>
        </p:spPr>
        <p:txBody>
          <a:bodyPr>
            <a:normAutofit fontScale="90000"/>
          </a:bodyPr>
          <a:lstStyle/>
          <a:p>
            <a:r>
              <a:rPr lang="ar-MA" b="1" dirty="0" smtClean="0"/>
              <a:t>نموذج أنشطة تعلم </a:t>
            </a:r>
            <a:r>
              <a:rPr lang="ar-MA" b="1" dirty="0" err="1" smtClean="0"/>
              <a:t>القراءة </a:t>
            </a:r>
            <a:r>
              <a:rPr lang="ar-MA" b="1" dirty="0" smtClean="0"/>
              <a:t>( المحور </a:t>
            </a:r>
            <a:r>
              <a:rPr lang="ar-MA" b="1" dirty="0" err="1" smtClean="0"/>
              <a:t>الصوتي )</a:t>
            </a:r>
            <a:endParaRPr lang="fr-FR" b="1" dirty="0"/>
          </a:p>
        </p:txBody>
      </p:sp>
      <p:pic>
        <p:nvPicPr>
          <p:cNvPr id="9218" name="Picture 2" descr="C:\Users\Directeur\Desktop\الكفاءة التربوية. تكوين الأساتذة\qiraa\Nouveau dossier (2).jpg"/>
          <p:cNvPicPr>
            <a:picLocks noGrp="1" noChangeAspect="1" noChangeArrowheads="1"/>
          </p:cNvPicPr>
          <p:nvPr>
            <p:ph idx="1"/>
          </p:nvPr>
        </p:nvPicPr>
        <p:blipFill>
          <a:blip r:embed="rId2" cstate="print"/>
          <a:srcRect/>
          <a:stretch>
            <a:fillRect/>
          </a:stretch>
        </p:blipFill>
        <p:spPr bwMode="auto">
          <a:xfrm>
            <a:off x="2210944" y="1412776"/>
            <a:ext cx="5025351" cy="518457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Espace réservé du contenu 3" descr="كراسة.png"/>
          <p:cNvPicPr>
            <a:picLocks noGrp="1" noChangeAspect="1"/>
          </p:cNvPicPr>
          <p:nvPr>
            <p:ph idx="1"/>
          </p:nvPr>
        </p:nvPicPr>
        <p:blipFill>
          <a:blip r:embed="rId2" cstate="print"/>
          <a:stretch>
            <a:fillRect/>
          </a:stretch>
        </p:blipFill>
        <p:spPr>
          <a:xfrm>
            <a:off x="-252536" y="0"/>
            <a:ext cx="9828584" cy="6858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Autofit/>
          </a:bodyPr>
          <a:lstStyle/>
          <a:p>
            <a:pPr algn="ctr" rtl="1"/>
            <a:r>
              <a:rPr lang="ar-MA" sz="4000" b="1" dirty="0" smtClean="0"/>
              <a:t>تقديم: الرؤية الاستراتيجية</a:t>
            </a:r>
            <a:br>
              <a:rPr lang="ar-MA" sz="4000" b="1" dirty="0" smtClean="0"/>
            </a:br>
            <a:r>
              <a:rPr lang="ar-MA" sz="4000" b="1" dirty="0" smtClean="0"/>
              <a:t>التغيير المنشود</a:t>
            </a:r>
            <a:endParaRPr lang="fr-FR" sz="4000" b="1" dirty="0"/>
          </a:p>
        </p:txBody>
      </p:sp>
      <p:sp>
        <p:nvSpPr>
          <p:cNvPr id="3" name="Espace réservé du contenu 2"/>
          <p:cNvSpPr>
            <a:spLocks noGrp="1"/>
          </p:cNvSpPr>
          <p:nvPr>
            <p:ph idx="1"/>
          </p:nvPr>
        </p:nvSpPr>
        <p:spPr>
          <a:xfrm>
            <a:off x="0" y="1268760"/>
            <a:ext cx="9144000" cy="5328592"/>
          </a:xfrm>
        </p:spPr>
        <p:txBody>
          <a:bodyPr>
            <a:normAutofit fontScale="92500" lnSpcReduction="20000"/>
          </a:bodyPr>
          <a:lstStyle/>
          <a:p>
            <a:pPr algn="r" rtl="1">
              <a:buFont typeface="Wingdings" pitchFamily="2" charset="2"/>
              <a:buChar char="q"/>
            </a:pPr>
            <a:r>
              <a:rPr lang="ar-MA" sz="2700" b="1" dirty="0" smtClean="0"/>
              <a:t>إن التغيير المتوخى للمدرسة المغربية يهدف إ�لى تمكينها من الاضطلاع بأدوارها الحاسمة </a:t>
            </a:r>
            <a:r>
              <a:rPr lang="ar-MA" sz="2700" b="1" dirty="0" err="1" smtClean="0"/>
              <a:t>في:</a:t>
            </a:r>
            <a:endParaRPr lang="ar-MA" sz="2700" b="1" dirty="0" smtClean="0"/>
          </a:p>
          <a:p>
            <a:pPr algn="r" rtl="1"/>
            <a:r>
              <a:rPr lang="ar-MA" sz="2700" b="1" dirty="0" smtClean="0"/>
              <a:t>الانتقال بالتربية والتكوين والبحث العلمي، من منطق التلقين والشحن والإلقاء </a:t>
            </a:r>
            <a:r>
              <a:rPr lang="ar-MA" sz="2700" b="1" dirty="0" err="1" smtClean="0"/>
              <a:t>السلبي </a:t>
            </a:r>
            <a:r>
              <a:rPr lang="ar-MA" sz="2700" b="1" dirty="0" smtClean="0"/>
              <a:t>�أحادي الجانب، إلى منطق التعلم والتعلم الذاتي، والتفاعل الخلاق بين المتعلم والمدرس</a:t>
            </a:r>
            <a:r>
              <a:rPr lang="ar-MA" sz="2700" dirty="0" smtClean="0"/>
              <a:t>، </a:t>
            </a:r>
            <a:r>
              <a:rPr lang="ar-MA" sz="2700" dirty="0" err="1" smtClean="0"/>
              <a:t>في </a:t>
            </a:r>
            <a:r>
              <a:rPr lang="ar-MA" sz="2700" dirty="0" smtClean="0"/>
              <a:t>�إطار عملية تربوية قوامها التشبع بالمواطنة الفعالة، </a:t>
            </a:r>
            <a:r>
              <a:rPr lang="ar-MA" sz="2700" b="1" dirty="0" smtClean="0"/>
              <a:t>واكتساب اللغات والمعارف </a:t>
            </a:r>
            <a:r>
              <a:rPr lang="ar-MA" sz="2700" b="1" dirty="0" err="1" smtClean="0"/>
              <a:t>والكفايات</a:t>
            </a:r>
            <a:r>
              <a:rPr lang="ar-MA" sz="2700" b="1" dirty="0" smtClean="0"/>
              <a:t> والقيم</a:t>
            </a:r>
            <a:r>
              <a:rPr lang="ar-MA" sz="2700" dirty="0" smtClean="0"/>
              <a:t>، فردية وجماعية وكونية، وتنمية الحس النقدي وروح المبادرة، ورفع تحدي الفجوة </a:t>
            </a:r>
            <a:r>
              <a:rPr lang="ar-MA" sz="2700" dirty="0" err="1" smtClean="0"/>
              <a:t>الرقمية؛</a:t>
            </a:r>
            <a:endParaRPr lang="ar-MA" sz="2700" dirty="0" smtClean="0"/>
          </a:p>
          <a:p>
            <a:pPr algn="r" rtl="1"/>
            <a:r>
              <a:rPr lang="ar-MA" sz="2700" dirty="0" smtClean="0"/>
              <a:t>تمكين المتعلمات والمتعلمين من التحقيق المتدرج للمواصفات المستهدفة في كل مستوى دراسي وتكويني، طبقا لما ينص عليه الميثاق في دعامته الرابعة، مع </a:t>
            </a:r>
            <a:r>
              <a:rPr lang="ar-MA" sz="2700" dirty="0" err="1" smtClean="0"/>
              <a:t>ملاءمة</a:t>
            </a:r>
            <a:r>
              <a:rPr lang="ar-MA" sz="2700" dirty="0" smtClean="0"/>
              <a:t> هذه المواصفات مع رافعات التغيير لهذه </a:t>
            </a:r>
            <a:r>
              <a:rPr lang="ar-MA" sz="2700" dirty="0" err="1" smtClean="0"/>
              <a:t>الرؤية؛</a:t>
            </a:r>
            <a:endParaRPr lang="ar-MA" sz="2700" dirty="0" smtClean="0"/>
          </a:p>
          <a:p>
            <a:pPr algn="r" rtl="1"/>
            <a:r>
              <a:rPr lang="ar-MA" sz="2700" dirty="0" smtClean="0"/>
              <a:t>الارتقاء بالمجتمع المغربي من مجتمع مستهلك للمعرفة، إلى مجتمع لنشر المعرفة وإنتاجها، عبر تطوير البحث العلمي والتقني والابتكار، في مجالات العلوم البحتة والتطبيقية، والتكنولوجيات الحديثة، وفي مجالات العلوم الإنسانية والاجتماعية، والفنون </a:t>
            </a:r>
            <a:r>
              <a:rPr lang="ar-MA" sz="2700" dirty="0" err="1" smtClean="0"/>
              <a:t>والآداب؛</a:t>
            </a:r>
            <a:endParaRPr lang="ar-MA" sz="2700" dirty="0" smtClean="0"/>
          </a:p>
          <a:p>
            <a:pPr algn="r" rtl="1"/>
            <a:r>
              <a:rPr lang="ar-MA" sz="2700" dirty="0" smtClean="0"/>
              <a:t>الإسهام في تعزيز </a:t>
            </a:r>
            <a:r>
              <a:rPr lang="ar-MA" sz="2700" dirty="0" err="1" smtClean="0"/>
              <a:t>تموقع</a:t>
            </a:r>
            <a:r>
              <a:rPr lang="ar-MA" sz="2700" dirty="0" smtClean="0"/>
              <a:t> المغرب في مجتمع المعرفة وفي مصاف البلدان الصاعدة.</a:t>
            </a:r>
          </a:p>
          <a:p>
            <a:pPr rtl="1">
              <a:buNone/>
            </a:pPr>
            <a:r>
              <a:rPr lang="ar-MA" sz="2200" b="1" dirty="0" smtClean="0"/>
              <a:t>الرؤية الاستراتيجية.</a:t>
            </a:r>
            <a:r>
              <a:rPr lang="ar-MA" sz="2200" b="1" dirty="0" err="1" smtClean="0"/>
              <a:t>ص10</a:t>
            </a:r>
            <a:endParaRPr lang="fr-FR" sz="2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368152"/>
          </a:xfrm>
        </p:spPr>
        <p:txBody>
          <a:bodyPr>
            <a:normAutofit fontScale="90000"/>
          </a:bodyPr>
          <a:lstStyle/>
          <a:p>
            <a:pPr marL="36000" algn="ctr" rtl="1">
              <a:spcBef>
                <a:spcPts val="600"/>
              </a:spcBef>
              <a:spcAft>
                <a:spcPts val="600"/>
              </a:spcAft>
            </a:pPr>
            <a:r>
              <a:rPr lang="ar-MA" dirty="0" smtClean="0"/>
              <a:t/>
            </a:r>
            <a:br>
              <a:rPr lang="ar-MA" dirty="0" smtClean="0"/>
            </a:br>
            <a:r>
              <a:rPr lang="ar-MA" sz="4000" b="1" dirty="0" err="1" smtClean="0"/>
              <a:t>السياق (1 )</a:t>
            </a:r>
            <a:r>
              <a:rPr lang="ar-MA" sz="4000" b="1" dirty="0" smtClean="0"/>
              <a:t/>
            </a:r>
            <a:br>
              <a:rPr lang="ar-MA" sz="4000" b="1" dirty="0" smtClean="0"/>
            </a:br>
            <a:r>
              <a:rPr lang="ar-MA" sz="5400" b="1" dirty="0" smtClean="0"/>
              <a:t> </a:t>
            </a:r>
            <a:r>
              <a:rPr lang="ar-MA" sz="4000" b="1" dirty="0" smtClean="0"/>
              <a:t>الرؤية </a:t>
            </a:r>
            <a:r>
              <a:rPr lang="ar-MA" sz="4000" b="1" dirty="0" err="1" smtClean="0"/>
              <a:t>الاستراتيجية </a:t>
            </a:r>
            <a:r>
              <a:rPr lang="ar-MA" sz="4000" b="1" dirty="0" smtClean="0"/>
              <a:t>( 2015 ـ </a:t>
            </a:r>
            <a:r>
              <a:rPr lang="ar-MA" sz="4000" b="1" dirty="0" err="1" smtClean="0"/>
              <a:t>2030</a:t>
            </a:r>
            <a:r>
              <a:rPr lang="ar-MA" sz="5400" b="1" dirty="0" err="1" smtClean="0"/>
              <a:t> )</a:t>
            </a:r>
            <a:r>
              <a:rPr lang="ar-MA" sz="5400" b="1" dirty="0" smtClean="0"/>
              <a:t> </a:t>
            </a:r>
            <a:r>
              <a:rPr lang="fr-FR" dirty="0" smtClean="0"/>
              <a:t/>
            </a:r>
            <a:br>
              <a:rPr lang="fr-FR" dirty="0" smtClean="0"/>
            </a:br>
            <a:r>
              <a:rPr lang="ar-MA" sz="3600" b="1" dirty="0" smtClean="0"/>
              <a:t>تطوير نموذج </a:t>
            </a:r>
            <a:r>
              <a:rPr lang="ar-MA" sz="3600" b="1" dirty="0" err="1" smtClean="0"/>
              <a:t>بيداغوجي</a:t>
            </a:r>
            <a:r>
              <a:rPr lang="ar-MA" sz="3600" b="1" dirty="0" smtClean="0"/>
              <a:t> قوامه التنوع والانفتاح </a:t>
            </a:r>
            <a:r>
              <a:rPr lang="ar-MA" sz="3600" b="1" dirty="0" err="1" smtClean="0"/>
              <a:t>والنجاعة</a:t>
            </a:r>
            <a:r>
              <a:rPr lang="ar-MA" sz="3600" b="1" dirty="0" smtClean="0"/>
              <a:t> والابتكار</a:t>
            </a:r>
            <a:endParaRPr lang="fr-FR" sz="3600" b="1" dirty="0"/>
          </a:p>
        </p:txBody>
      </p:sp>
      <p:sp>
        <p:nvSpPr>
          <p:cNvPr id="3" name="Espace réservé du contenu 2"/>
          <p:cNvSpPr>
            <a:spLocks noGrp="1"/>
          </p:cNvSpPr>
          <p:nvPr>
            <p:ph idx="1"/>
          </p:nvPr>
        </p:nvSpPr>
        <p:spPr>
          <a:xfrm>
            <a:off x="0" y="1916832"/>
            <a:ext cx="8686800" cy="4941168"/>
          </a:xfrm>
        </p:spPr>
        <p:txBody>
          <a:bodyPr>
            <a:normAutofit fontScale="92500"/>
          </a:bodyPr>
          <a:lstStyle/>
          <a:p>
            <a:pPr algn="r" rtl="1"/>
            <a:r>
              <a:rPr lang="ar-MA" sz="2800" b="1" dirty="0" smtClean="0"/>
              <a:t>” </a:t>
            </a:r>
            <a:r>
              <a:rPr lang="ar-MA" sz="2800" dirty="0" smtClean="0"/>
              <a:t>يعد النموذج </a:t>
            </a:r>
            <a:r>
              <a:rPr lang="ar-MA" sz="2800" dirty="0" err="1" smtClean="0"/>
              <a:t>البيداغوجي</a:t>
            </a:r>
            <a:r>
              <a:rPr lang="ar-MA" sz="2800" dirty="0" smtClean="0"/>
              <a:t> جوهر عمل المدرسة بمختلف مكوناتها، وأساس</a:t>
            </a:r>
          </a:p>
          <a:p>
            <a:pPr algn="r" rtl="1">
              <a:buNone/>
            </a:pPr>
            <a:r>
              <a:rPr lang="ar-MA" sz="2800" dirty="0" smtClean="0"/>
              <a:t>اضطلاعها بوظائفها في التنشئة الاجتماعية والتربية والتعليم والتثقيف، في</a:t>
            </a:r>
          </a:p>
          <a:p>
            <a:pPr algn="r" rtl="1">
              <a:buNone/>
            </a:pPr>
            <a:r>
              <a:rPr lang="ar-MA" sz="2800" dirty="0" smtClean="0"/>
              <a:t>التكوين والبحث </a:t>
            </a:r>
            <a:r>
              <a:rPr lang="ar-MA" sz="2800" dirty="0" err="1" smtClean="0"/>
              <a:t>والتأهيل.</a:t>
            </a:r>
            <a:r>
              <a:rPr lang="ar-MA" sz="2800" dirty="0" smtClean="0"/>
              <a:t> وهو بذلك، يمثل المرجع الأساس في بناء المناهج</a:t>
            </a:r>
          </a:p>
          <a:p>
            <a:pPr algn="r" rtl="1">
              <a:buNone/>
            </a:pPr>
            <a:r>
              <a:rPr lang="ar-MA" sz="2800" dirty="0" smtClean="0"/>
              <a:t>والبرامج والتكوينات، على نحو يستجيب للخيارات المجتمعية الكبرى، </a:t>
            </a:r>
            <a:r>
              <a:rPr lang="ar-MA" sz="2800" b="1" dirty="0" smtClean="0"/>
              <a:t>ويحقق</a:t>
            </a:r>
          </a:p>
          <a:p>
            <a:pPr algn="r" rtl="1">
              <a:buNone/>
            </a:pPr>
            <a:r>
              <a:rPr lang="ar-MA" sz="2800" b="1" dirty="0" smtClean="0"/>
              <a:t>انفتاحه على مستجدات العصر، والمعارف والمناهج والثقافة والقيم الكونية</a:t>
            </a:r>
            <a:r>
              <a:rPr lang="ar-MA" sz="2800" dirty="0" smtClean="0"/>
              <a:t>.</a:t>
            </a:r>
          </a:p>
          <a:p>
            <a:pPr algn="r" rtl="1"/>
            <a:r>
              <a:rPr lang="ar-MA" sz="2800" dirty="0" smtClean="0"/>
              <a:t>يتشكل النموذج </a:t>
            </a:r>
            <a:r>
              <a:rPr lang="ar-MA" sz="2800" dirty="0" err="1" smtClean="0"/>
              <a:t>البيداغوجي</a:t>
            </a:r>
            <a:r>
              <a:rPr lang="ar-MA" sz="2800" dirty="0" smtClean="0"/>
              <a:t> من غايات المدرسة ووظائفها، ومن المناهج</a:t>
            </a:r>
          </a:p>
          <a:p>
            <a:pPr algn="r" rtl="1">
              <a:buNone/>
            </a:pPr>
            <a:r>
              <a:rPr lang="ar-MA" sz="2800" dirty="0" smtClean="0"/>
              <a:t>والبرامج والتكوينات، ومن المقاربات البيداغوجية والوسائط التعليمية، ومن</a:t>
            </a:r>
          </a:p>
          <a:p>
            <a:pPr algn="r" rtl="1">
              <a:buNone/>
            </a:pPr>
            <a:r>
              <a:rPr lang="ar-MA" sz="2800" dirty="0" smtClean="0"/>
              <a:t>الايقاعات الزمنية للدراسة والتعلم، ومن التوجيه المدرسي والمهني والإرشاد</a:t>
            </a:r>
          </a:p>
          <a:p>
            <a:pPr algn="r" rtl="1">
              <a:buNone/>
            </a:pPr>
            <a:r>
              <a:rPr lang="ar-MA" sz="2800" dirty="0" smtClean="0"/>
              <a:t>الجامعي، ومن نظام الامتحانات </a:t>
            </a:r>
            <a:r>
              <a:rPr lang="ar-MA" sz="2800" dirty="0" err="1" smtClean="0"/>
              <a:t>والتقييم ”</a:t>
            </a:r>
            <a:r>
              <a:rPr lang="ar-MA" sz="2800" dirty="0" smtClean="0"/>
              <a:t> </a:t>
            </a:r>
          </a:p>
          <a:p>
            <a:pPr algn="r" rtl="1">
              <a:buNone/>
            </a:pPr>
            <a:r>
              <a:rPr lang="ar-MA" dirty="0" smtClean="0"/>
              <a:t>                                           </a:t>
            </a:r>
            <a:r>
              <a:rPr lang="ar-MA" b="1" dirty="0" smtClean="0"/>
              <a:t> </a:t>
            </a:r>
            <a:r>
              <a:rPr lang="ar-MA" sz="2200" b="1" dirty="0" smtClean="0"/>
              <a:t>الرؤية </a:t>
            </a:r>
            <a:r>
              <a:rPr lang="ar-MA" sz="2200" b="1" dirty="0" err="1" smtClean="0"/>
              <a:t>الاستراتيجية</a:t>
            </a:r>
            <a:r>
              <a:rPr lang="ar-MA" sz="2400" b="1" dirty="0" err="1" smtClean="0"/>
              <a:t>.</a:t>
            </a:r>
            <a:r>
              <a:rPr lang="ar-MA" sz="2400" b="1" dirty="0" smtClean="0"/>
              <a:t> ص 30</a:t>
            </a:r>
            <a:endParaRPr lang="fr-FR"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0688"/>
            <a:ext cx="8229600" cy="1296144"/>
          </a:xfrm>
        </p:spPr>
        <p:txBody>
          <a:bodyPr>
            <a:noAutofit/>
          </a:bodyPr>
          <a:lstStyle/>
          <a:p>
            <a:pPr marL="36000" algn="ctr" rtl="1">
              <a:spcBef>
                <a:spcPts val="600"/>
              </a:spcBef>
            </a:pPr>
            <a:r>
              <a:rPr lang="ar-MA" sz="3600" b="1" dirty="0" err="1" smtClean="0"/>
              <a:t>السياق </a:t>
            </a:r>
            <a:r>
              <a:rPr lang="ar-MA" sz="3600" b="1" dirty="0" smtClean="0"/>
              <a:t>( 2</a:t>
            </a:r>
            <a:r>
              <a:rPr lang="ar-MA" sz="3600" b="1" dirty="0" err="1" smtClean="0"/>
              <a:t>)</a:t>
            </a:r>
            <a:r>
              <a:rPr lang="ar-MA" sz="3600" b="1" dirty="0" smtClean="0"/>
              <a:t/>
            </a:r>
            <a:br>
              <a:rPr lang="ar-MA" sz="3600" b="1" dirty="0" smtClean="0"/>
            </a:br>
            <a:r>
              <a:rPr lang="ar-MA" sz="3600" b="1" dirty="0" smtClean="0"/>
              <a:t>تفعيل الرؤية الاستراتيجية </a:t>
            </a:r>
            <a:br>
              <a:rPr lang="ar-MA" sz="3600" b="1" dirty="0" smtClean="0"/>
            </a:br>
            <a:r>
              <a:rPr lang="ar-MA" sz="3600" b="1" dirty="0" smtClean="0"/>
              <a:t>المشروع المندمج:  تطوير النموذج </a:t>
            </a:r>
            <a:r>
              <a:rPr lang="ar-MA" sz="3600" b="1" dirty="0" err="1" smtClean="0"/>
              <a:t>البيداغوجي</a:t>
            </a:r>
            <a:endParaRPr lang="fr-FR" sz="3600" b="1" dirty="0"/>
          </a:p>
        </p:txBody>
      </p:sp>
      <p:sp>
        <p:nvSpPr>
          <p:cNvPr id="3" name="Espace réservé du contenu 2"/>
          <p:cNvSpPr>
            <a:spLocks noGrp="1"/>
          </p:cNvSpPr>
          <p:nvPr>
            <p:ph idx="1"/>
          </p:nvPr>
        </p:nvSpPr>
        <p:spPr>
          <a:xfrm>
            <a:off x="323528" y="2060848"/>
            <a:ext cx="8496944" cy="4464496"/>
          </a:xfrm>
        </p:spPr>
        <p:txBody>
          <a:bodyPr>
            <a:normAutofit lnSpcReduction="10000"/>
          </a:bodyPr>
          <a:lstStyle/>
          <a:p>
            <a:pPr algn="r" rtl="1">
              <a:buFont typeface="Wingdings" pitchFamily="2" charset="2"/>
              <a:buChar char="v"/>
            </a:pPr>
            <a:r>
              <a:rPr lang="ar-MA" sz="2800" b="1" dirty="0" smtClean="0"/>
              <a:t>تحديد الوظائف المرجعية والمعرفية لأطوار التربية </a:t>
            </a:r>
            <a:r>
              <a:rPr lang="ar-MA" sz="2800" b="1" dirty="0" err="1" smtClean="0"/>
              <a:t>والتكوين؛</a:t>
            </a:r>
            <a:endParaRPr lang="ar-MA" sz="2800" b="1" dirty="0" smtClean="0"/>
          </a:p>
          <a:p>
            <a:pPr algn="r" rtl="1">
              <a:buFont typeface="Wingdings" pitchFamily="2" charset="2"/>
              <a:buChar char="v"/>
            </a:pPr>
            <a:r>
              <a:rPr lang="ar-MA" sz="2800" b="1" dirty="0" smtClean="0"/>
              <a:t>ملائمة المقاربات </a:t>
            </a:r>
            <a:r>
              <a:rPr lang="ar-MA" sz="2800" b="1" dirty="0" err="1" smtClean="0"/>
              <a:t>البيداغوجية ؛</a:t>
            </a:r>
            <a:endParaRPr lang="ar-MA" sz="2800" b="1" dirty="0" smtClean="0"/>
          </a:p>
          <a:p>
            <a:pPr algn="r" rtl="1">
              <a:buFont typeface="Wingdings" pitchFamily="2" charset="2"/>
              <a:buChar char="v"/>
            </a:pPr>
            <a:r>
              <a:rPr lang="ar-MA" sz="2800" dirty="0" smtClean="0"/>
              <a:t>المراجعة المنتظمة للمناهج والبرامج </a:t>
            </a:r>
            <a:r>
              <a:rPr lang="ar-MA" sz="2800" dirty="0" err="1" smtClean="0"/>
              <a:t>والتكوينات؛</a:t>
            </a:r>
            <a:endParaRPr lang="ar-MA" sz="2800" dirty="0" smtClean="0"/>
          </a:p>
          <a:p>
            <a:pPr algn="r" rtl="1">
              <a:buFont typeface="Wingdings" pitchFamily="2" charset="2"/>
              <a:buChar char="v"/>
            </a:pPr>
            <a:r>
              <a:rPr lang="ar-MA" sz="2800" dirty="0" smtClean="0"/>
              <a:t> الارتقاء بجودة العلاقات التربوية والممارسات </a:t>
            </a:r>
            <a:r>
              <a:rPr lang="ar-MA" sz="2800" dirty="0" err="1" smtClean="0"/>
              <a:t>التعليمية؛</a:t>
            </a:r>
            <a:endParaRPr lang="ar-MA" sz="2800" dirty="0" smtClean="0"/>
          </a:p>
          <a:p>
            <a:pPr algn="r" rtl="1">
              <a:buFont typeface="Wingdings" pitchFamily="2" charset="2"/>
              <a:buChar char="v"/>
            </a:pPr>
            <a:r>
              <a:rPr lang="ar-MA" sz="2800" dirty="0" smtClean="0"/>
              <a:t>تعزيز ومراجعة الوسائل والوسائط التعليمية </a:t>
            </a:r>
            <a:r>
              <a:rPr lang="ar-MA" sz="2800" dirty="0" err="1" smtClean="0"/>
              <a:t>والموارد؛</a:t>
            </a:r>
            <a:endParaRPr lang="ar-MA" sz="2800" dirty="0" smtClean="0"/>
          </a:p>
          <a:p>
            <a:pPr algn="r" rtl="1">
              <a:buFont typeface="Wingdings" pitchFamily="2" charset="2"/>
              <a:buChar char="v"/>
            </a:pPr>
            <a:r>
              <a:rPr lang="ar-MA" sz="2800" dirty="0" smtClean="0"/>
              <a:t>إعادة النظر في الإيقاعات الزمنية للدراسة </a:t>
            </a:r>
            <a:r>
              <a:rPr lang="ar-MA" sz="2800" dirty="0" err="1" smtClean="0"/>
              <a:t>والتعلم؛</a:t>
            </a:r>
            <a:endParaRPr lang="ar-MA" sz="2800" dirty="0" smtClean="0"/>
          </a:p>
          <a:p>
            <a:pPr algn="r" rtl="1">
              <a:buFont typeface="Wingdings" pitchFamily="2" charset="2"/>
              <a:buChar char="v"/>
            </a:pPr>
            <a:r>
              <a:rPr lang="ar-MA" sz="2800" b="1" dirty="0" smtClean="0"/>
              <a:t>تقوية وضع اللغة العربية وتنميتها، وتحسين تدريسها وتعلمها.</a:t>
            </a:r>
          </a:p>
          <a:p>
            <a:pPr rtl="1">
              <a:buNone/>
            </a:pPr>
            <a:endParaRPr lang="ar-MA" sz="2000" b="1" dirty="0" smtClean="0"/>
          </a:p>
          <a:p>
            <a:pPr rtl="1">
              <a:buNone/>
            </a:pPr>
            <a:r>
              <a:rPr lang="ar-MA" sz="2200" b="1" dirty="0" smtClean="0"/>
              <a:t>مديرية </a:t>
            </a:r>
            <a:r>
              <a:rPr lang="ar-MA" sz="2200" b="1" dirty="0" err="1" smtClean="0"/>
              <a:t>المناهج.</a:t>
            </a:r>
            <a:r>
              <a:rPr lang="ar-MA" sz="2200" b="1" dirty="0" smtClean="0"/>
              <a:t> المشاريع المندمجة لتنزيل الرؤية الاستراتيجية</a:t>
            </a:r>
          </a:p>
          <a:p>
            <a:pPr algn="ctr" rtl="1">
              <a:buNone/>
            </a:pPr>
            <a:r>
              <a:rPr lang="ar-MA" sz="2200" b="1" dirty="0" smtClean="0"/>
              <a:t>                                                    يناير 2017</a:t>
            </a:r>
            <a:endParaRPr lang="fr-FR" sz="2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80120"/>
          </a:xfrm>
        </p:spPr>
        <p:txBody>
          <a:bodyPr anchor="ctr">
            <a:normAutofit fontScale="90000"/>
          </a:bodyPr>
          <a:lstStyle/>
          <a:p>
            <a:pPr algn="ctr" rtl="1"/>
            <a:r>
              <a:rPr lang="ar-MA" sz="4000" b="1" dirty="0" smtClean="0"/>
              <a:t/>
            </a:r>
            <a:br>
              <a:rPr lang="ar-MA" sz="4000" b="1" dirty="0" smtClean="0"/>
            </a:br>
            <a:r>
              <a:rPr lang="ar-MA" sz="4000" b="1" dirty="0" smtClean="0"/>
              <a:t/>
            </a:r>
            <a:br>
              <a:rPr lang="ar-MA" sz="4000" b="1" dirty="0" smtClean="0"/>
            </a:br>
            <a:r>
              <a:rPr lang="ar-MA" sz="4400" b="1" dirty="0" smtClean="0"/>
              <a:t>تشخيص الصعوبات القرائية</a:t>
            </a:r>
            <a:r>
              <a:rPr lang="ar-MA" sz="4000" b="1" dirty="0" smtClean="0"/>
              <a:t/>
            </a:r>
            <a:br>
              <a:rPr lang="ar-MA" sz="4000" b="1" dirty="0" smtClean="0"/>
            </a:br>
            <a:r>
              <a:rPr lang="ar-MA" sz="4000" b="1" dirty="0" smtClean="0"/>
              <a:t/>
            </a:r>
            <a:br>
              <a:rPr lang="ar-MA" sz="4000" b="1" dirty="0" smtClean="0"/>
            </a:br>
            <a:endParaRPr lang="fr-FR" sz="4000" b="1" dirty="0"/>
          </a:p>
        </p:txBody>
      </p:sp>
      <p:sp>
        <p:nvSpPr>
          <p:cNvPr id="3" name="Espace réservé du contenu 2"/>
          <p:cNvSpPr>
            <a:spLocks noGrp="1"/>
          </p:cNvSpPr>
          <p:nvPr>
            <p:ph idx="1"/>
          </p:nvPr>
        </p:nvSpPr>
        <p:spPr>
          <a:xfrm>
            <a:off x="457200" y="1700808"/>
            <a:ext cx="8229600" cy="4968552"/>
          </a:xfrm>
        </p:spPr>
        <p:txBody>
          <a:bodyPr>
            <a:normAutofit/>
          </a:bodyPr>
          <a:lstStyle/>
          <a:p>
            <a:pPr algn="r" rtl="1"/>
            <a:r>
              <a:rPr lang="ar-MA" sz="3500" b="1" dirty="0" smtClean="0"/>
              <a:t>ضعف التمكن من المهارات القرائية</a:t>
            </a:r>
          </a:p>
          <a:p>
            <a:pPr algn="r" rtl="1">
              <a:buFont typeface="Wingdings" pitchFamily="2" charset="2"/>
              <a:buChar char="ü"/>
            </a:pPr>
            <a:r>
              <a:rPr lang="ar-MA" b="1" dirty="0" smtClean="0"/>
              <a:t>البرنامج الوطني لتقويم المكتسبات </a:t>
            </a:r>
            <a:r>
              <a:rPr lang="ar-MA" b="1" dirty="0" err="1" smtClean="0"/>
              <a:t>الدراسية  (</a:t>
            </a:r>
            <a:r>
              <a:rPr lang="en-US" b="1" dirty="0" smtClean="0"/>
              <a:t>PNEA2008</a:t>
            </a:r>
            <a:r>
              <a:rPr lang="ar-MA" b="1" dirty="0" err="1" smtClean="0"/>
              <a:t>):</a:t>
            </a:r>
            <a:r>
              <a:rPr lang="ar-MA" b="1" dirty="0" smtClean="0"/>
              <a:t> </a:t>
            </a:r>
          </a:p>
          <a:p>
            <a:pPr algn="r" rtl="1">
              <a:buNone/>
            </a:pPr>
            <a:r>
              <a:rPr lang="ar-MA" b="1" dirty="0" smtClean="0"/>
              <a:t>               حصول المتعلمين الصغار على نتائج منخفضة جدا في القراءة، وخصوصا في العربية حيث تم تحقيق 27 في المائة فقط من أهداف التعلم</a:t>
            </a:r>
          </a:p>
          <a:p>
            <a:pPr algn="r" rtl="1">
              <a:buFont typeface="Wingdings" pitchFamily="2" charset="2"/>
              <a:buChar char="ü"/>
            </a:pPr>
            <a:r>
              <a:rPr lang="ar-MA" b="1" dirty="0" smtClean="0"/>
              <a:t> الدراسة الدولية لقياس مدى تقدم القراءة في </a:t>
            </a:r>
            <a:r>
              <a:rPr lang="ar-MA" b="1" dirty="0" err="1" smtClean="0"/>
              <a:t>العالم  (</a:t>
            </a:r>
            <a:r>
              <a:rPr lang="fr-FR" b="1" dirty="0" err="1" smtClean="0"/>
              <a:t>Pirls</a:t>
            </a:r>
            <a:r>
              <a:rPr lang="ar-MA" b="1" dirty="0" smtClean="0"/>
              <a:t>) </a:t>
            </a:r>
            <a:r>
              <a:rPr lang="ar-MA" b="1" dirty="0" err="1" smtClean="0"/>
              <a:t>2011 :</a:t>
            </a:r>
            <a:r>
              <a:rPr lang="ar-MA" b="1" dirty="0" smtClean="0"/>
              <a:t> </a:t>
            </a:r>
          </a:p>
          <a:p>
            <a:pPr algn="r" rtl="1">
              <a:buFont typeface="Wingdings" pitchFamily="2" charset="2"/>
              <a:buChar char="§"/>
            </a:pPr>
            <a:r>
              <a:rPr lang="ar-MA" b="1" dirty="0" smtClean="0"/>
              <a:t>     حصول تلاميذ القسم الرابع المغاربة على الرتبة الأخيرة بين 48 دولة مشاركة، بمتوسط 310 نقطة على معدل 500 </a:t>
            </a:r>
            <a:r>
              <a:rPr lang="ar-MA" b="1" dirty="0" err="1" smtClean="0"/>
              <a:t>نقطة.</a:t>
            </a:r>
            <a:r>
              <a:rPr lang="ar-MA" b="1" dirty="0" smtClean="0"/>
              <a:t> </a:t>
            </a:r>
          </a:p>
          <a:p>
            <a:pPr algn="r" rtl="1">
              <a:buNone/>
            </a:pPr>
            <a:endParaRPr lang="fr-FR" b="1" dirty="0" smtClean="0"/>
          </a:p>
          <a:p>
            <a:pPr algn="r" rtl="1">
              <a:buFont typeface="Wingdings" pitchFamily="2" charset="2"/>
              <a:buChar char="ü"/>
            </a:pPr>
            <a:r>
              <a:rPr lang="ar-MA" b="1" dirty="0" smtClean="0"/>
              <a:t>ضعف مستوى القراءة، خاصة في المراحل الدراسية </a:t>
            </a:r>
            <a:r>
              <a:rPr lang="ar-MA" b="1" dirty="0" err="1" smtClean="0"/>
              <a:t>المبكرة ؛</a:t>
            </a:r>
            <a:endParaRPr lang="ar-MA" b="1" dirty="0" smtClean="0"/>
          </a:p>
          <a:p>
            <a:pPr algn="r" rtl="1">
              <a:buFont typeface="Wingdings" pitchFamily="2" charset="2"/>
              <a:buChar char="ü"/>
            </a:pPr>
            <a:r>
              <a:rPr lang="ar-MA" b="1" dirty="0" smtClean="0"/>
              <a:t>وجود صعوبات في تعلم مختلف المواد </a:t>
            </a:r>
            <a:r>
              <a:rPr lang="ar-MA" b="1" dirty="0" err="1" smtClean="0"/>
              <a:t>الدراسية؛</a:t>
            </a:r>
            <a:r>
              <a:rPr lang="ar-MA" b="1" dirty="0" smtClean="0"/>
              <a:t> </a:t>
            </a:r>
          </a:p>
          <a:p>
            <a:pPr algn="r" rtl="1">
              <a:buNone/>
            </a:pPr>
            <a:endParaRPr lang="ar-MA" b="1" dirty="0" smtClean="0"/>
          </a:p>
          <a:p>
            <a:pPr lvl="0" algn="r" rtl="1">
              <a:buNone/>
            </a:pPr>
            <a:endParaRPr lang="fr-FR" dirty="0" smtClean="0"/>
          </a:p>
          <a:p>
            <a:pPr algn="r" rtl="1"/>
            <a:endParaRPr lang="fr-FR" dirty="0" smtClean="0"/>
          </a:p>
          <a:p>
            <a:endParaRPr lang="fr-FR" dirty="0"/>
          </a:p>
        </p:txBody>
      </p:sp>
      <p:sp>
        <p:nvSpPr>
          <p:cNvPr id="4" name="Flèche courbée vers la gauche 3"/>
          <p:cNvSpPr/>
          <p:nvPr/>
        </p:nvSpPr>
        <p:spPr>
          <a:xfrm>
            <a:off x="8316416" y="4869160"/>
            <a:ext cx="360040" cy="79208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80728"/>
          </a:xfrm>
        </p:spPr>
        <p:txBody>
          <a:bodyPr>
            <a:normAutofit fontScale="90000"/>
          </a:bodyPr>
          <a:lstStyle/>
          <a:p>
            <a:pPr algn="ctr" rtl="1"/>
            <a:r>
              <a:rPr lang="ar-MA" sz="4400" b="1" dirty="0" smtClean="0"/>
              <a:t/>
            </a:r>
            <a:br>
              <a:rPr lang="ar-MA" sz="4400" b="1" dirty="0" smtClean="0"/>
            </a:br>
            <a:r>
              <a:rPr lang="ar-MA" sz="4400" b="1" dirty="0" smtClean="0"/>
              <a:t/>
            </a:r>
            <a:br>
              <a:rPr lang="ar-MA" sz="4400" b="1" dirty="0" smtClean="0"/>
            </a:br>
            <a:r>
              <a:rPr lang="ar-MA" sz="5400" b="1" dirty="0" smtClean="0"/>
              <a:t/>
            </a:r>
            <a:br>
              <a:rPr lang="ar-MA" sz="5400" b="1" dirty="0" smtClean="0"/>
            </a:br>
            <a:r>
              <a:rPr lang="ar-MA" sz="5400" b="1" dirty="0" smtClean="0"/>
              <a:t> تشخيص الصعوبات القرائية</a:t>
            </a:r>
            <a:endParaRPr lang="fr-FR" b="1" dirty="0"/>
          </a:p>
        </p:txBody>
      </p:sp>
      <p:sp>
        <p:nvSpPr>
          <p:cNvPr id="3" name="Espace réservé du contenu 2"/>
          <p:cNvSpPr>
            <a:spLocks noGrp="1"/>
          </p:cNvSpPr>
          <p:nvPr>
            <p:ph idx="1"/>
          </p:nvPr>
        </p:nvSpPr>
        <p:spPr>
          <a:xfrm>
            <a:off x="539552" y="1196752"/>
            <a:ext cx="8604448" cy="5661248"/>
          </a:xfrm>
        </p:spPr>
        <p:txBody>
          <a:bodyPr>
            <a:normAutofit/>
          </a:bodyPr>
          <a:lstStyle/>
          <a:p>
            <a:pPr lvl="0" algn="r" rtl="1"/>
            <a:r>
              <a:rPr lang="ar-MA" sz="3200" b="1" dirty="0" smtClean="0"/>
              <a:t>مؤشرات </a:t>
            </a:r>
            <a:r>
              <a:rPr lang="ar-MA" sz="3200" b="1" dirty="0" err="1" smtClean="0"/>
              <a:t>الضعف:</a:t>
            </a:r>
            <a:endParaRPr lang="ar-MA" sz="3200" b="1" dirty="0" smtClean="0"/>
          </a:p>
          <a:p>
            <a:pPr lvl="0" algn="r" rtl="1">
              <a:buFont typeface="Wingdings" pitchFamily="2" charset="2"/>
              <a:buChar char="ü"/>
            </a:pPr>
            <a:r>
              <a:rPr lang="ar-MA" b="1" dirty="0" smtClean="0"/>
              <a:t>صعوبة التمثيل على صعيد النطق للوحدات </a:t>
            </a:r>
            <a:r>
              <a:rPr lang="ar-MA" b="1" dirty="0" err="1" smtClean="0"/>
              <a:t>اللغوية </a:t>
            </a:r>
            <a:r>
              <a:rPr lang="ar-MA" b="1" dirty="0" smtClean="0"/>
              <a:t>( الصوامت</a:t>
            </a:r>
            <a:r>
              <a:rPr lang="ar-MA" b="1" dirty="0" err="1" smtClean="0"/>
              <a:t>)؛</a:t>
            </a:r>
            <a:endParaRPr lang="ar-MA" b="1" dirty="0" smtClean="0"/>
          </a:p>
          <a:p>
            <a:pPr lvl="0" algn="r" rtl="1">
              <a:buFont typeface="Wingdings" pitchFamily="2" charset="2"/>
              <a:buChar char="ü"/>
            </a:pPr>
            <a:r>
              <a:rPr lang="ar-MA" b="1" dirty="0" smtClean="0"/>
              <a:t>صعوبة التمييز، بين القطع الصوتية(الحروف)  المتشابهة على صعيد التمثيل الخطي من مثل </a:t>
            </a:r>
            <a:r>
              <a:rPr lang="ar-MA" b="1" dirty="0" err="1" smtClean="0"/>
              <a:t>تشابه </a:t>
            </a:r>
            <a:r>
              <a:rPr lang="ar-MA" b="1" dirty="0" smtClean="0"/>
              <a:t>"العين والغين" و"الدال والذال" و“السين والشين" و"الصاد والضاد، والطاء الظاء" في الخط.</a:t>
            </a:r>
            <a:endParaRPr lang="ar-MA" dirty="0" smtClean="0"/>
          </a:p>
          <a:p>
            <a:pPr lvl="0" algn="r" rtl="1">
              <a:buFont typeface="Wingdings" pitchFamily="2" charset="2"/>
              <a:buChar char="ü"/>
            </a:pPr>
            <a:r>
              <a:rPr lang="ar-MA" b="1" dirty="0" smtClean="0"/>
              <a:t>الميل إلى إبدال القطع الصوتية في جميع </a:t>
            </a:r>
            <a:r>
              <a:rPr lang="ar-MA" b="1" dirty="0" err="1" smtClean="0"/>
              <a:t>المواقع </a:t>
            </a:r>
            <a:r>
              <a:rPr lang="ar-MA" b="1" dirty="0" smtClean="0"/>
              <a:t>(البداية والوسط والنهاية</a:t>
            </a:r>
            <a:r>
              <a:rPr lang="ar-MA" b="1" dirty="0" err="1" smtClean="0"/>
              <a:t>)؛</a:t>
            </a:r>
            <a:endParaRPr lang="ar-MA" b="1" dirty="0" smtClean="0"/>
          </a:p>
          <a:p>
            <a:pPr lvl="0" algn="r" rtl="1">
              <a:buFont typeface="Wingdings" pitchFamily="2" charset="2"/>
              <a:buChar char="ü"/>
            </a:pPr>
            <a:r>
              <a:rPr lang="ar-MA" b="1" dirty="0" smtClean="0"/>
              <a:t>الميل إلى تحريف  هذه القطع في جميع </a:t>
            </a:r>
            <a:r>
              <a:rPr lang="ar-MA" b="1" dirty="0" err="1" smtClean="0"/>
              <a:t>المواقع...</a:t>
            </a:r>
            <a:endParaRPr lang="ar-MA" b="1" dirty="0" smtClean="0"/>
          </a:p>
          <a:p>
            <a:pPr lvl="0" algn="r" rtl="1">
              <a:buFont typeface="Wingdings" pitchFamily="2" charset="2"/>
              <a:buChar char="ü"/>
            </a:pPr>
            <a:r>
              <a:rPr lang="ar-MA" b="1" dirty="0" smtClean="0"/>
              <a:t>عدم القدرة على القراءة في استرسال </a:t>
            </a:r>
            <a:r>
              <a:rPr lang="ar-MA" b="1" dirty="0" err="1" smtClean="0"/>
              <a:t>وسلاسة؛</a:t>
            </a:r>
            <a:endParaRPr lang="ar-MA" b="1" dirty="0" smtClean="0"/>
          </a:p>
          <a:p>
            <a:pPr lvl="0" algn="r" rtl="1">
              <a:buFont typeface="Wingdings" pitchFamily="2" charset="2"/>
              <a:buChar char="ü"/>
            </a:pPr>
            <a:r>
              <a:rPr lang="ar-MA" b="1" dirty="0" smtClean="0"/>
              <a:t>عدم فهم </a:t>
            </a:r>
            <a:r>
              <a:rPr lang="ar-MA" b="1" dirty="0" err="1" smtClean="0"/>
              <a:t>المقروء </a:t>
            </a:r>
            <a:r>
              <a:rPr lang="ar-MA" b="1" dirty="0" smtClean="0"/>
              <a:t>( القراءة دون فهم </a:t>
            </a:r>
            <a:r>
              <a:rPr lang="ar-MA" b="1" dirty="0" err="1" smtClean="0"/>
              <a:t>المعنى ).</a:t>
            </a:r>
            <a:endParaRPr lang="ar-MA" b="1" dirty="0" smtClean="0"/>
          </a:p>
          <a:p>
            <a:pPr lvl="0" algn="r" rtl="1">
              <a:buNone/>
            </a:pPr>
            <a:endParaRPr lang="ar-MA" b="1" dirty="0" smtClean="0"/>
          </a:p>
          <a:p>
            <a:pPr lvl="0" algn="r" rtl="1">
              <a:buNone/>
            </a:pPr>
            <a:r>
              <a:rPr lang="ar-MA" b="1" dirty="0" smtClean="0"/>
              <a:t>               </a:t>
            </a:r>
            <a:r>
              <a:rPr lang="ar-MA" sz="3600" b="1" dirty="0" smtClean="0"/>
              <a:t>ضعف التمكن من المهارات القرائية.</a:t>
            </a:r>
          </a:p>
          <a:p>
            <a:pPr lvl="0" algn="r" rtl="1">
              <a:buNone/>
            </a:pPr>
            <a:endParaRPr lang="ar-MA" dirty="0" smtClean="0"/>
          </a:p>
        </p:txBody>
      </p:sp>
      <p:sp>
        <p:nvSpPr>
          <p:cNvPr id="5" name="Flèche courbée vers la gauche 4"/>
          <p:cNvSpPr/>
          <p:nvPr/>
        </p:nvSpPr>
        <p:spPr>
          <a:xfrm>
            <a:off x="8100392" y="5373216"/>
            <a:ext cx="731520" cy="936104"/>
          </a:xfrm>
          <a:prstGeom prst="curvedLeftArrow">
            <a:avLst>
              <a:gd name="adj1" fmla="val 25000"/>
              <a:gd name="adj2" fmla="val 50000"/>
              <a:gd name="adj3" fmla="val 169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229600" cy="504056"/>
          </a:xfrm>
        </p:spPr>
        <p:txBody>
          <a:bodyPr>
            <a:normAutofit fontScale="90000"/>
          </a:bodyPr>
          <a:lstStyle/>
          <a:p>
            <a:pPr lvl="0" algn="ctr"/>
            <a:r>
              <a:rPr lang="ar-MA" sz="6000" b="1" dirty="0" smtClean="0"/>
              <a:t/>
            </a:r>
            <a:br>
              <a:rPr lang="ar-MA" sz="6000" b="1" dirty="0" smtClean="0"/>
            </a:br>
            <a:r>
              <a:rPr lang="ar-MA" b="1" dirty="0" smtClean="0"/>
              <a:t>: </a:t>
            </a:r>
            <a:br>
              <a:rPr lang="ar-MA" b="1" dirty="0" smtClean="0"/>
            </a:br>
            <a:r>
              <a:rPr lang="ar-MA" sz="5400" b="1" dirty="0" smtClean="0"/>
              <a:t>فرضيات للتفسير</a:t>
            </a:r>
            <a:endParaRPr lang="fr-FR" dirty="0"/>
          </a:p>
        </p:txBody>
      </p:sp>
      <p:sp>
        <p:nvSpPr>
          <p:cNvPr id="3" name="Espace réservé du contenu 2"/>
          <p:cNvSpPr>
            <a:spLocks noGrp="1"/>
          </p:cNvSpPr>
          <p:nvPr>
            <p:ph idx="1"/>
          </p:nvPr>
        </p:nvSpPr>
        <p:spPr>
          <a:xfrm>
            <a:off x="323528" y="620688"/>
            <a:ext cx="8363272" cy="6048672"/>
          </a:xfrm>
        </p:spPr>
        <p:txBody>
          <a:bodyPr>
            <a:normAutofit lnSpcReduction="10000"/>
          </a:bodyPr>
          <a:lstStyle/>
          <a:p>
            <a:pPr lvl="0" algn="r" rtl="1"/>
            <a:r>
              <a:rPr lang="ar-MA" b="1" dirty="0" smtClean="0"/>
              <a:t> التغييرات التي مسَّت المقررات والكتب المدرسية سنة 2002 لم تحقق التحسن المرجو في مستوى القراءة لدى المتعلمات </a:t>
            </a:r>
            <a:r>
              <a:rPr lang="ar-MA" b="1" dirty="0" err="1" smtClean="0"/>
              <a:t>والمتعلمين؛</a:t>
            </a:r>
            <a:endParaRPr lang="ar-MA" b="1" dirty="0" smtClean="0"/>
          </a:p>
          <a:p>
            <a:pPr algn="r" rtl="1"/>
            <a:r>
              <a:rPr lang="ar-MA" b="1" dirty="0" smtClean="0"/>
              <a:t>عدم تركيز مضمون </a:t>
            </a:r>
            <a:r>
              <a:rPr lang="ar-MA" b="1" dirty="0" err="1" smtClean="0"/>
              <a:t>التعلمات</a:t>
            </a:r>
            <a:r>
              <a:rPr lang="ar-MA" b="1" dirty="0" smtClean="0"/>
              <a:t> على تعليم القطع الصوتية للغة العربية، وعلى أساليب تحقيقها </a:t>
            </a:r>
            <a:r>
              <a:rPr lang="ar-MA" b="1" dirty="0" err="1" smtClean="0"/>
              <a:t>صوتيا </a:t>
            </a:r>
            <a:r>
              <a:rPr lang="ar-MA" b="1" dirty="0" smtClean="0"/>
              <a:t>، وتعرف نظام  </a:t>
            </a:r>
            <a:r>
              <a:rPr lang="ar-MA" b="1" dirty="0" err="1" smtClean="0"/>
              <a:t>التأليف </a:t>
            </a:r>
            <a:r>
              <a:rPr lang="ar-MA" b="1" dirty="0" smtClean="0"/>
              <a:t>( مقاطع، وكلمات، </a:t>
            </a:r>
            <a:r>
              <a:rPr lang="ar-MA" b="1" dirty="0" err="1" smtClean="0"/>
              <a:t>جمل...)؛</a:t>
            </a:r>
            <a:r>
              <a:rPr lang="ar-MA" b="1" dirty="0" smtClean="0"/>
              <a:t> </a:t>
            </a:r>
          </a:p>
          <a:p>
            <a:pPr lvl="0" algn="r" rtl="1"/>
            <a:r>
              <a:rPr lang="ar-MA" b="1" dirty="0" smtClean="0"/>
              <a:t>عدم  </a:t>
            </a:r>
            <a:r>
              <a:rPr lang="ar-MA" b="1" dirty="0" err="1" smtClean="0"/>
              <a:t>إيلاء</a:t>
            </a:r>
            <a:r>
              <a:rPr lang="ar-MA" b="1" dirty="0" smtClean="0"/>
              <a:t> الأستاذ(ة) الأهمية  للتحقيق النطقي لأصوات اللغة العربية، إضافة إلى أنه لا يمثل النموذج الأمثل لهذا </a:t>
            </a:r>
            <a:r>
              <a:rPr lang="ar-MA" b="1" dirty="0" err="1" smtClean="0"/>
              <a:t>التحقيق؛</a:t>
            </a:r>
            <a:endParaRPr lang="ar-MA" b="1" dirty="0" smtClean="0"/>
          </a:p>
          <a:p>
            <a:pPr lvl="0" algn="r" rtl="1"/>
            <a:r>
              <a:rPr lang="ar-MA" b="1" dirty="0" smtClean="0"/>
              <a:t>تأثير  الصعوبات المرتبطة بضعف الوعي الصوتي في اكتساب المتعلمين مهارات </a:t>
            </a:r>
            <a:r>
              <a:rPr lang="ar-MA" b="1" dirty="0" err="1" smtClean="0"/>
              <a:t>القراءة </a:t>
            </a:r>
            <a:r>
              <a:rPr lang="ar-MA" b="1" dirty="0" smtClean="0"/>
              <a:t>( وخاصة الطلاقة</a:t>
            </a:r>
            <a:r>
              <a:rPr lang="ar-MA" b="1" dirty="0" err="1" smtClean="0"/>
              <a:t>)؛</a:t>
            </a:r>
            <a:endParaRPr lang="ar-MA" b="1" dirty="0" smtClean="0"/>
          </a:p>
          <a:p>
            <a:pPr lvl="0" algn="r" rtl="1"/>
            <a:r>
              <a:rPr lang="ar-MA" b="1" dirty="0" smtClean="0"/>
              <a:t>الوقت المخصص لتعليم القراءة أعلى من الوقت المخصص فعلا للقراءة؛</a:t>
            </a:r>
            <a:endParaRPr lang="fr-FR" dirty="0" smtClean="0"/>
          </a:p>
          <a:p>
            <a:pPr lvl="0" algn="r" rtl="1"/>
            <a:r>
              <a:rPr lang="ar-MA" b="1" dirty="0" smtClean="0"/>
              <a:t>نقص في الكتب ووسائل القراءة الأخرى التي يمكن أن تساعد الأطفال على تحسين الطلاقة الشفهية.</a:t>
            </a:r>
          </a:p>
          <a:p>
            <a:pPr lvl="0" algn="r" rtl="1">
              <a:buNone/>
            </a:pPr>
            <a:r>
              <a:rPr lang="ar-MA" b="1" dirty="0" smtClean="0"/>
              <a:t> </a:t>
            </a:r>
          </a:p>
          <a:p>
            <a:pPr lvl="0" algn="r" rtl="1"/>
            <a:r>
              <a:rPr lang="ar-MA" b="1" dirty="0" smtClean="0"/>
              <a:t>ضرورة تغيير طريقة تدريس القراءة باعتماد نموذج جديد.</a:t>
            </a:r>
          </a:p>
          <a:p>
            <a:pPr lvl="0" algn="r" rtl="1">
              <a:buNone/>
            </a:pPr>
            <a:endParaRPr lang="ar-MA" b="1" dirty="0" smtClean="0"/>
          </a:p>
          <a:p>
            <a:pPr lvl="0" algn="r" rtl="1"/>
            <a:endParaRPr lang="ar-MA" b="1" dirty="0" smtClean="0"/>
          </a:p>
          <a:p>
            <a:pPr algn="r" rtl="1"/>
            <a:endParaRPr lang="fr-FR" dirty="0"/>
          </a:p>
        </p:txBody>
      </p:sp>
      <p:sp>
        <p:nvSpPr>
          <p:cNvPr id="6" name="Flèche courbée vers la gauche 5"/>
          <p:cNvSpPr/>
          <p:nvPr/>
        </p:nvSpPr>
        <p:spPr>
          <a:xfrm>
            <a:off x="8388424" y="5157192"/>
            <a:ext cx="576064" cy="93610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512168"/>
          </a:xfrm>
        </p:spPr>
        <p:txBody>
          <a:bodyPr>
            <a:normAutofit fontScale="90000"/>
          </a:bodyPr>
          <a:lstStyle/>
          <a:p>
            <a:pPr algn="ctr" rtl="1"/>
            <a:r>
              <a:rPr lang="ar-MA" b="1" dirty="0" smtClean="0"/>
              <a:t/>
            </a:r>
            <a:br>
              <a:rPr lang="ar-MA" b="1" dirty="0" smtClean="0"/>
            </a:br>
            <a:r>
              <a:rPr lang="ar-MA" b="1" dirty="0" smtClean="0"/>
              <a:t>رابعا: النموذج الجديد وتجاوز صعوبات </a:t>
            </a:r>
            <a:r>
              <a:rPr lang="ar-MA" b="1" dirty="0" err="1" smtClean="0"/>
              <a:t>التعلم </a:t>
            </a:r>
            <a:r>
              <a:rPr lang="ar-MA" dirty="0" err="1" smtClean="0"/>
              <a:t>:</a:t>
            </a:r>
            <a:r>
              <a:rPr lang="fr-FR" dirty="0" smtClean="0"/>
              <a:t/>
            </a:r>
            <a:br>
              <a:rPr lang="fr-FR" dirty="0" smtClean="0"/>
            </a:br>
            <a:endParaRPr lang="fr-FR" dirty="0"/>
          </a:p>
        </p:txBody>
      </p:sp>
      <p:sp>
        <p:nvSpPr>
          <p:cNvPr id="3" name="Espace réservé du contenu 2"/>
          <p:cNvSpPr>
            <a:spLocks noGrp="1"/>
          </p:cNvSpPr>
          <p:nvPr>
            <p:ph idx="1"/>
          </p:nvPr>
        </p:nvSpPr>
        <p:spPr>
          <a:xfrm>
            <a:off x="457200" y="1268760"/>
            <a:ext cx="8229600" cy="5184576"/>
          </a:xfrm>
        </p:spPr>
        <p:txBody>
          <a:bodyPr>
            <a:normAutofit/>
          </a:bodyPr>
          <a:lstStyle/>
          <a:p>
            <a:pPr algn="r" rtl="1">
              <a:buNone/>
            </a:pPr>
            <a:r>
              <a:rPr lang="ar-MA" sz="3200" b="1" dirty="0" smtClean="0"/>
              <a:t>تمكن الطريقة </a:t>
            </a:r>
            <a:r>
              <a:rPr lang="ar-MA" sz="3200" b="1" dirty="0" err="1" smtClean="0"/>
              <a:t>الجديدة  </a:t>
            </a:r>
            <a:r>
              <a:rPr lang="ar-MA" sz="3200" b="1" dirty="0" smtClean="0"/>
              <a:t>(الطريقة المقطعية) المتعلم </a:t>
            </a:r>
            <a:r>
              <a:rPr lang="ar-MA" sz="3200" b="1" dirty="0" err="1" smtClean="0"/>
              <a:t>من:</a:t>
            </a:r>
            <a:endParaRPr lang="ar-MA" sz="3200" b="1" dirty="0" smtClean="0"/>
          </a:p>
          <a:p>
            <a:pPr algn="r" rtl="1"/>
            <a:r>
              <a:rPr lang="ar-MA" sz="3200" dirty="0" smtClean="0"/>
              <a:t>ضبط أصوات الحروف سمعا ونطقا؛</a:t>
            </a:r>
            <a:endParaRPr lang="fr-FR" sz="3200" dirty="0" smtClean="0"/>
          </a:p>
          <a:p>
            <a:pPr algn="r" rtl="1"/>
            <a:r>
              <a:rPr lang="ar-MA" sz="3200" dirty="0" smtClean="0"/>
              <a:t>الربط بين الأصوات والحروف  لقراءة الكلمات والجمل؛</a:t>
            </a:r>
            <a:endParaRPr lang="fr-FR" sz="3200" dirty="0" smtClean="0"/>
          </a:p>
          <a:p>
            <a:pPr algn="r" rtl="1"/>
            <a:r>
              <a:rPr lang="ar-MA" sz="3200" dirty="0" smtClean="0"/>
              <a:t>القدرة على تمييز الأصوات وربطها بالحروف لقراءة الكلمات والجمل والنصوص بدقة وسرعة؛</a:t>
            </a:r>
            <a:endParaRPr lang="fr-FR" sz="3200" dirty="0" smtClean="0"/>
          </a:p>
          <a:p>
            <a:pPr algn="r" rtl="1"/>
            <a:r>
              <a:rPr lang="ar-MA" sz="3200" dirty="0" err="1" smtClean="0"/>
              <a:t>إغناء</a:t>
            </a:r>
            <a:r>
              <a:rPr lang="ar-MA" sz="3200" dirty="0" smtClean="0"/>
              <a:t> الرصيد اللغوي وتعزيز الفهم عن طريق استثمار الحكاية </a:t>
            </a:r>
            <a:r>
              <a:rPr lang="ar-MA" sz="3200" dirty="0" err="1" smtClean="0"/>
              <a:t>لتحبيب</a:t>
            </a:r>
            <a:r>
              <a:rPr lang="ar-MA" sz="3200" dirty="0" smtClean="0"/>
              <a:t> التعلم والقراءة  وتنمية الفهم السماعي والرصيد اللغوي والطلاقة  والتواصل الشفهي؛</a:t>
            </a:r>
            <a:endParaRPr lang="fr-FR" sz="3200" dirty="0" smtClean="0"/>
          </a:p>
          <a:p>
            <a:pPr algn="r" rtl="1"/>
            <a:r>
              <a:rPr lang="ar-MA" sz="3200" dirty="0" smtClean="0"/>
              <a:t>فهم المقروء واستخراج معانيه الصريحة والضمنية.</a:t>
            </a:r>
            <a:endParaRPr lang="fr-FR" sz="3200" dirty="0" smtClean="0"/>
          </a:p>
          <a:p>
            <a:pPr algn="r" rtl="1"/>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1188</TotalTime>
  <Words>1903</Words>
  <Application>Microsoft Office PowerPoint</Application>
  <PresentationFormat>Affichage à l'écran (4:3)</PresentationFormat>
  <Paragraphs>204</Paragraphs>
  <Slides>29</Slides>
  <Notes>4</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Débit</vt:lpstr>
      <vt:lpstr>” القراءة من أجل النجاح“ مقاربة جديدة لتدريس مكون القراءة </vt:lpstr>
      <vt:lpstr>     محاور العرض </vt:lpstr>
      <vt:lpstr>تقديم: الرؤية الاستراتيجية التغيير المنشود</vt:lpstr>
      <vt:lpstr> السياق (1 )  الرؤية الاستراتيجية ( 2015 ـ 2030 )  تطوير نموذج بيداغوجي قوامه التنوع والانفتاح والنجاعة والابتكار</vt:lpstr>
      <vt:lpstr>السياق ( 2) تفعيل الرؤية الاستراتيجية  المشروع المندمج:  تطوير النموذج البيداغوجي</vt:lpstr>
      <vt:lpstr>  تشخيص الصعوبات القرائية  </vt:lpstr>
      <vt:lpstr>    تشخيص الصعوبات القرائية</vt:lpstr>
      <vt:lpstr> :  فرضيات للتفسير</vt:lpstr>
      <vt:lpstr> رابعا: النموذج الجديد وتجاوز صعوبات التعلم : </vt:lpstr>
      <vt:lpstr>  المرجعية العلمية للنموذج</vt:lpstr>
      <vt:lpstr>1 ـ مفهوم القراءة</vt:lpstr>
      <vt:lpstr>مبادئ القراءة</vt:lpstr>
      <vt:lpstr>Diapositive 13</vt:lpstr>
      <vt:lpstr>Diapositive 14</vt:lpstr>
      <vt:lpstr>مهارات الوعي الصوتي</vt:lpstr>
      <vt:lpstr>   استراتيجية المفردات</vt:lpstr>
      <vt:lpstr>  2. .الفهم القرائـــــــي . 2.1 استراتيجيات الفهم</vt:lpstr>
      <vt:lpstr>الكلمات البصرية ( المألوفة )  (هنادا طه)</vt:lpstr>
      <vt:lpstr>Diapositive 19</vt:lpstr>
      <vt:lpstr>الهيكلة البيداغوجية  لمكون القراءة (1) </vt:lpstr>
      <vt:lpstr>الهيكلة البيداغوجية  لمكون القراءة (2) </vt:lpstr>
      <vt:lpstr>الهيكلة البيداغوجية  لمكون القراءة (3) </vt:lpstr>
      <vt:lpstr>الهيكلة البيداغوجية  لمكون القراءة(4) </vt:lpstr>
      <vt:lpstr>نموذج جذاذة تطبيقية 1 ( المحور الصوتي )</vt:lpstr>
      <vt:lpstr>نموذج جذاذة تطبيقية 1 ( المحور الصوتي )</vt:lpstr>
      <vt:lpstr>نموذج جذاذة تطبيقية 1 (محور تنمية الرصيد اللغوي)</vt:lpstr>
      <vt:lpstr>نموذج جذاذة تطبيقية 1(محور تنمية الرصيد اللغوي)</vt:lpstr>
      <vt:lpstr>نموذج أنشطة تعلم القراءة ( المحور الصوتي )</vt:lpstr>
      <vt:lpstr>Diapositive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Directeur</dc:creator>
  <cp:lastModifiedBy>Directeur</cp:lastModifiedBy>
  <cp:revision>46</cp:revision>
  <dcterms:created xsi:type="dcterms:W3CDTF">2017-01-14T19:04:32Z</dcterms:created>
  <dcterms:modified xsi:type="dcterms:W3CDTF">2017-09-11T14:29:11Z</dcterms:modified>
</cp:coreProperties>
</file>