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1" r:id="rId2"/>
    <p:sldId id="339" r:id="rId3"/>
    <p:sldId id="332" r:id="rId4"/>
    <p:sldId id="321" r:id="rId5"/>
    <p:sldId id="325" r:id="rId6"/>
    <p:sldId id="305" r:id="rId7"/>
    <p:sldId id="327" r:id="rId8"/>
    <p:sldId id="310" r:id="rId9"/>
    <p:sldId id="344" r:id="rId10"/>
    <p:sldId id="341" r:id="rId11"/>
    <p:sldId id="274" r:id="rId12"/>
    <p:sldId id="284" r:id="rId13"/>
    <p:sldId id="272" r:id="rId14"/>
    <p:sldId id="286" r:id="rId15"/>
    <p:sldId id="311" r:id="rId16"/>
    <p:sldId id="326" r:id="rId17"/>
    <p:sldId id="257" r:id="rId18"/>
    <p:sldId id="260" r:id="rId19"/>
    <p:sldId id="314" r:id="rId20"/>
    <p:sldId id="292" r:id="rId21"/>
    <p:sldId id="293" r:id="rId22"/>
    <p:sldId id="294" r:id="rId23"/>
    <p:sldId id="296" r:id="rId24"/>
    <p:sldId id="297" r:id="rId25"/>
    <p:sldId id="317" r:id="rId26"/>
    <p:sldId id="298" r:id="rId27"/>
    <p:sldId id="299" r:id="rId28"/>
    <p:sldId id="301" r:id="rId29"/>
    <p:sldId id="316" r:id="rId30"/>
    <p:sldId id="303" r:id="rId31"/>
    <p:sldId id="319" r:id="rId32"/>
    <p:sldId id="304" r:id="rId33"/>
    <p:sldId id="333" r:id="rId34"/>
    <p:sldId id="334" r:id="rId35"/>
    <p:sldId id="335" r:id="rId36"/>
    <p:sldId id="340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727A8-314E-40BF-AE0D-0E07D84F27B4}" type="datetimeFigureOut">
              <a:rPr lang="fr-FR" smtClean="0"/>
              <a:pPr/>
              <a:t>09/09/2018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E984-BDB0-4B5D-867F-67D208146A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2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E984-BDB0-4B5D-867F-67D208146A4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58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E984-BDB0-4B5D-867F-67D208146A4C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01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E984-BDB0-4B5D-867F-67D208146A4C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7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8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56 h 264"/>
                <a:gd name="T2" fmla="*/ 1 w 457"/>
                <a:gd name="T3" fmla="*/ 0 h 264"/>
                <a:gd name="T4" fmla="*/ 0 w 457"/>
                <a:gd name="T5" fmla="*/ 260 h 264"/>
                <a:gd name="T6" fmla="*/ 457 w 457"/>
                <a:gd name="T7" fmla="*/ 256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86C5E9-93E7-4C0C-A1CB-BCEC4B1A2C13}" type="datetime1">
              <a:rPr lang="fr-FR" smtClean="0"/>
              <a:t>09/09/2018</a:t>
            </a:fld>
            <a:endParaRPr lang="fr-FR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E485D9-4324-4711-A8CD-36F2DC356C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3E089-38C0-4DD8-A638-3FE0A4A8F0E3}" type="datetime1">
              <a:rPr lang="fr-FR" smtClean="0"/>
              <a:t>09/09/2018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9321-B4F2-4D01-82D4-89ED7DA07E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20383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9626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1894-CE82-4D5F-9853-A1C4E53FB530}" type="datetime1">
              <a:rPr lang="fr-FR" smtClean="0"/>
              <a:t>09/09/2018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D753-0A62-4095-8711-F9A36F2DC9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90600" y="1524000"/>
            <a:ext cx="4000500" cy="4876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143500" y="1524000"/>
            <a:ext cx="4000500" cy="4876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421E-3BA3-45AD-B291-E55AB72F3631}" type="datetime1">
              <a:rPr lang="fr-FR" smtClean="0"/>
              <a:t>09/09/2018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4178-FB23-466A-8FDC-9BDAE09E29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42CB-38D9-4392-8CD1-C8E663D690D3}" type="datetime1">
              <a:rPr lang="fr-FR" smtClean="0"/>
              <a:t>09/09/2018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998C-6C8E-4E2A-A736-0466E5F92C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331B-A792-4DD4-9130-746977876BE6}" type="datetime1">
              <a:rPr lang="fr-FR" smtClean="0"/>
              <a:t>09/09/2018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39F7-CC12-4BB2-95A6-20AF20373C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0" y="15240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A776-0E0B-4A6C-A8BF-EF5AAB42CBD0}" type="datetime1">
              <a:rPr lang="fr-FR" smtClean="0"/>
              <a:t>09/09/2018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AF71-D93A-4D2E-8E2A-1DD57F01FC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8BFB-791E-489F-8E48-66368589C625}" type="datetime1">
              <a:rPr lang="fr-FR" smtClean="0"/>
              <a:t>09/09/2018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380-ACF4-4327-AA88-CB0304A926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6826-26E4-4A46-8C56-EDF4DE9305A6}" type="datetime1">
              <a:rPr lang="fr-FR" smtClean="0"/>
              <a:t>09/09/2018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4FD6-C300-49F5-B9EA-87A383BE87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FD2F-7957-4196-9099-977C39E319E2}" type="datetime1">
              <a:rPr lang="fr-FR" smtClean="0"/>
              <a:t>09/09/2018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69AB-36E1-4BCB-A916-0845D32D7F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2471-08E4-4569-AD9F-896A946CEFCA}" type="datetime1">
              <a:rPr lang="fr-FR" smtClean="0"/>
              <a:t>09/09/2018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0B16-6A3B-4CD4-A1A3-DADD1A2DED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EA0AF-3B88-42F2-AEAD-9F90BA0511AF}" type="datetime1">
              <a:rPr lang="fr-FR" smtClean="0"/>
              <a:t>09/09/2018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DC4E-CAAB-46DE-868A-9F9125675D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240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F57D71D4-D0C1-45BC-AA70-6CD78832B81C}" type="datetime1">
              <a:rPr lang="fr-FR" smtClean="0"/>
              <a:t>09/09/2018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/>
              <a:t>Systémique et cycle de développement Jean Rouette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3F4F3579-89C8-4E26-B3DD-379048D8F4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14325"/>
            <a:ext cx="847725" cy="6543675"/>
            <a:chOff x="96" y="198"/>
            <a:chExt cx="534" cy="4122"/>
          </a:xfrm>
        </p:grpSpPr>
        <p:sp>
          <p:nvSpPr>
            <p:cNvPr id="1047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0" name="AutoShape 11"/>
            <p:cNvSpPr>
              <a:spLocks noChangeArrowheads="1"/>
            </p:cNvSpPr>
            <p:nvPr/>
          </p:nvSpPr>
          <p:spPr bwMode="auto">
            <a:xfrm rot="5400000" flipH="1">
              <a:off x="80" y="3778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1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2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3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28600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0" y="1219200"/>
            <a:ext cx="9144000" cy="304800"/>
          </a:xfrm>
          <a:prstGeom prst="homePlate">
            <a:avLst>
              <a:gd name="adj" fmla="val 52222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0" y="1219200"/>
            <a:ext cx="295275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144000" y="12192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7" name="Rectangle 20"/>
          <p:cNvSpPr>
            <a:spLocks noChangeArrowheads="1"/>
          </p:cNvSpPr>
          <p:nvPr/>
        </p:nvSpPr>
        <p:spPr bwMode="auto">
          <a:xfrm>
            <a:off x="392113" y="1143000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0"/>
            <a:ext cx="849313" cy="6858000"/>
            <a:chOff x="95" y="0"/>
            <a:chExt cx="535" cy="4320"/>
          </a:xfrm>
        </p:grpSpPr>
        <p:sp>
          <p:nvSpPr>
            <p:cNvPr id="1039" name="AutoShape 22"/>
            <p:cNvSpPr>
              <a:spLocks noChangeArrowheads="1"/>
            </p:cNvSpPr>
            <p:nvPr/>
          </p:nvSpPr>
          <p:spPr bwMode="auto">
            <a:xfrm rot="-5400000">
              <a:off x="81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0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1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2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3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56 h 264"/>
                <a:gd name="T2" fmla="*/ 1 w 457"/>
                <a:gd name="T3" fmla="*/ 0 h 264"/>
                <a:gd name="T4" fmla="*/ 0 w 457"/>
                <a:gd name="T5" fmla="*/ 260 h 264"/>
                <a:gd name="T6" fmla="*/ 457 w 457"/>
                <a:gd name="T7" fmla="*/ 256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7" grpId="0" animBg="1"/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MA" sz="5400" dirty="0" smtClean="0">
                <a:cs typeface="AGA Granada Regular" pitchFamily="2" charset="-78"/>
              </a:rPr>
              <a:t>مقدمات </a:t>
            </a:r>
            <a:r>
              <a:rPr lang="ar-MA" sz="5400" dirty="0" err="1" smtClean="0">
                <a:cs typeface="AGA Granada Regular" pitchFamily="2" charset="-78"/>
              </a:rPr>
              <a:t>ديداكتيكية</a:t>
            </a:r>
            <a:endParaRPr lang="fr-FR" sz="5400" dirty="0">
              <a:cs typeface="AGA Granada Regular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2328834" cy="1752600"/>
          </a:xfrm>
        </p:spPr>
        <p:txBody>
          <a:bodyPr/>
          <a:lstStyle/>
          <a:p>
            <a:pPr algn="ctr"/>
            <a:r>
              <a:rPr lang="ar-MA" dirty="0" smtClean="0"/>
              <a:t>إعداد:</a:t>
            </a:r>
          </a:p>
          <a:p>
            <a:pPr algn="ctr" rtl="1"/>
            <a:r>
              <a:rPr lang="ar-MA" dirty="0" smtClean="0"/>
              <a:t>ذ. كمال وجاد</a:t>
            </a:r>
            <a:endParaRPr lang="fr-FR" dirty="0"/>
          </a:p>
        </p:txBody>
      </p:sp>
      <p:pic>
        <p:nvPicPr>
          <p:cNvPr id="5" name="Picture 7" descr="tr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-24"/>
            <a:ext cx="31766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95B8C-1F8F-4AA7-81A1-BB524F56F68D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47763" y="2132856"/>
            <a:ext cx="7162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kumimoji="1" lang="ar-MA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kumimoji="1" lang="ar-M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هذه المقدمة الأولى سنقارب </a:t>
            </a:r>
            <a:r>
              <a:rPr kumimoji="1" lang="ar-S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مفهوم التعاقد</a:t>
            </a:r>
            <a:r>
              <a:rPr kumimoji="1" lang="ar-M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ar-MA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الديداكتيكي</a:t>
            </a:r>
            <a:r>
              <a:rPr kumimoji="1" lang="ar-M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مقارنا </a:t>
            </a:r>
            <a:r>
              <a:rPr kumimoji="1" lang="ar-S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بالمعنى الحصري </a:t>
            </a:r>
            <a:r>
              <a:rPr kumimoji="1" lang="ar-SA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لل</a:t>
            </a:r>
            <a:r>
              <a:rPr kumimoji="1" lang="ar-M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تعاقد </a:t>
            </a:r>
            <a:r>
              <a:rPr kumimoji="1" lang="ar-S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</a:t>
            </a:r>
            <a:r>
              <a:rPr kumimoji="1" lang="ar-M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</a:t>
            </a:r>
            <a:r>
              <a:rPr kumimoji="1" lang="ar-S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مفهوم التعاقد البيداغوجي</a:t>
            </a:r>
            <a:r>
              <a:rPr kumimoji="1" lang="ar-M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، ثم </a:t>
            </a:r>
            <a:r>
              <a:rPr kumimoji="1" lang="ar-S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إبراز مميزاته وديناميته داخل العلاقة </a:t>
            </a:r>
            <a:r>
              <a:rPr kumimoji="1" lang="ar-SA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الديداكتيكية</a:t>
            </a:r>
            <a:r>
              <a:rPr kumimoji="1" lang="ar-M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بهدف الوقوف على</a:t>
            </a:r>
            <a:r>
              <a:rPr kumimoji="1" lang="ar-S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المكانة المركزية للتعاقد </a:t>
            </a:r>
            <a:r>
              <a:rPr kumimoji="1" lang="ar-SA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الديداكتيكي</a:t>
            </a:r>
            <a:r>
              <a:rPr kumimoji="1" lang="ar-S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ضمن عمل العلاقة </a:t>
            </a:r>
            <a:r>
              <a:rPr kumimoji="1" lang="ar-SA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الديداكتيكية</a:t>
            </a:r>
            <a:r>
              <a:rPr kumimoji="1"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 sz="2000" b="1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32742-23FE-4905-8307-D94DEB4211EF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1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dirty="0" smtClean="0"/>
              <a:t>تعريف: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b="1" dirty="0" smtClean="0"/>
              <a:t>تعريف العقد لغة: </a:t>
            </a:r>
          </a:p>
          <a:p>
            <a:pPr algn="r" rtl="1">
              <a:buNone/>
            </a:pPr>
            <a:r>
              <a:rPr lang="ar-MA" b="1" dirty="0" smtClean="0"/>
              <a:t>قال ابن فارس :العين والقاف والدال أصل واحد يدل على شد وشِدّةِ وُثوق، وإليه ترجعُ فروعُ البابِ كلها، من ذلك عَقْد البِناء..... قال الله تعالى: «أَوْفُوا بِالْعُقُودِ» .</a:t>
            </a:r>
          </a:p>
          <a:p>
            <a:pPr algn="r" rtl="1">
              <a:buNone/>
            </a:pPr>
            <a:r>
              <a:rPr lang="ar-MA" b="1" dirty="0" smtClean="0"/>
              <a:t>العقد مصدر فعل: عقد الشيء يعقده عقدا وتعاقدا، وعقده، فانعقد وتعقد، إذا شده، فانشد، فهو نقيض الحل، وهو في الأصل   للحبل ونحوه من </a:t>
            </a:r>
            <a:r>
              <a:rPr lang="ar-MA" b="1" dirty="0" err="1" smtClean="0"/>
              <a:t>المحسوسات</a:t>
            </a:r>
            <a:r>
              <a:rPr lang="ar-MA" b="1" dirty="0" smtClean="0"/>
              <a:t> ثم أطلق في أنواع العقود من البيوع والمواثيق وغيرها..... </a:t>
            </a:r>
            <a:r>
              <a:rPr lang="ar-MA" sz="1800" b="1" dirty="0" smtClean="0"/>
              <a:t>معجم مقاييس اللغة لابن فارس</a:t>
            </a:r>
            <a:endParaRPr lang="ar-MA" sz="1600" b="1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8BE06-E1AC-443B-9095-D31A6851055C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dirty="0" smtClean="0"/>
              <a:t>التعاقد بالمعنى الأصلي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b="1" dirty="0" err="1" smtClean="0"/>
              <a:t>هو</a:t>
            </a:r>
            <a:r>
              <a:rPr lang="en-US" b="1" dirty="0" smtClean="0"/>
              <a:t> </a:t>
            </a:r>
            <a:r>
              <a:rPr lang="en-US" b="1" dirty="0" err="1" smtClean="0"/>
              <a:t>اتفاق</a:t>
            </a:r>
            <a:r>
              <a:rPr lang="en-US" b="1" dirty="0" smtClean="0"/>
              <a:t> </a:t>
            </a:r>
            <a:r>
              <a:rPr lang="en-US" b="1" dirty="0" err="1" smtClean="0"/>
              <a:t>مبرم</a:t>
            </a:r>
            <a:r>
              <a:rPr lang="en-US" b="1" dirty="0" smtClean="0"/>
              <a:t> </a:t>
            </a:r>
            <a:r>
              <a:rPr lang="en-US" b="1" dirty="0" err="1" smtClean="0"/>
              <a:t>بين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عدة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شركاء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/>
              <a:t>عند</a:t>
            </a:r>
            <a:r>
              <a:rPr lang="en-US" b="1" dirty="0" smtClean="0"/>
              <a:t> </a:t>
            </a:r>
            <a:r>
              <a:rPr lang="en-US" b="1" dirty="0" err="1" smtClean="0"/>
              <a:t>نهاية</a:t>
            </a:r>
            <a:r>
              <a:rPr lang="en-US" b="1" dirty="0" smtClean="0"/>
              <a:t> </a:t>
            </a:r>
            <a:r>
              <a:rPr lang="en-US" b="1" dirty="0" err="1" smtClean="0"/>
              <a:t>التفاوض</a:t>
            </a:r>
            <a:r>
              <a:rPr lang="en-US" b="1" dirty="0" smtClean="0"/>
              <a:t> .</a:t>
            </a:r>
            <a:endParaRPr lang="fr-FR" b="1" dirty="0" smtClean="0"/>
          </a:p>
          <a:p>
            <a:pPr algn="r" rtl="1"/>
            <a:r>
              <a:rPr lang="ar-MA" b="1" dirty="0" smtClean="0"/>
              <a:t>- </a:t>
            </a:r>
            <a:r>
              <a:rPr lang="en-US" b="1" dirty="0" err="1" smtClean="0"/>
              <a:t>يفترض</a:t>
            </a:r>
            <a:r>
              <a:rPr lang="en-US" b="1" dirty="0" smtClean="0"/>
              <a:t> </a:t>
            </a:r>
            <a:r>
              <a:rPr lang="en-US" b="1" dirty="0" err="1" smtClean="0"/>
              <a:t>أن</a:t>
            </a:r>
            <a:r>
              <a:rPr lang="en-US" b="1" dirty="0" smtClean="0"/>
              <a:t> </a:t>
            </a:r>
            <a:r>
              <a:rPr lang="en-US" b="1" dirty="0" err="1" smtClean="0"/>
              <a:t>الشركاء</a:t>
            </a:r>
            <a:r>
              <a:rPr lang="en-US" b="1" dirty="0" smtClean="0"/>
              <a:t> </a:t>
            </a:r>
            <a:r>
              <a:rPr lang="en-US" b="1" dirty="0" err="1" smtClean="0"/>
              <a:t>المعنيين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ينخرطون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في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المشروع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/>
              <a:t>المنظم</a:t>
            </a:r>
            <a:r>
              <a:rPr lang="en-US" b="1" dirty="0" smtClean="0"/>
              <a:t> </a:t>
            </a:r>
            <a:r>
              <a:rPr lang="en-US" b="1" dirty="0" err="1" smtClean="0"/>
              <a:t>من</a:t>
            </a:r>
            <a:r>
              <a:rPr lang="en-US" b="1" dirty="0" smtClean="0"/>
              <a:t> </a:t>
            </a:r>
            <a:r>
              <a:rPr lang="en-US" b="1" dirty="0" err="1" smtClean="0"/>
              <a:t>طرف</a:t>
            </a:r>
            <a:r>
              <a:rPr lang="en-US" b="1" dirty="0" smtClean="0"/>
              <a:t> </a:t>
            </a:r>
            <a:r>
              <a:rPr lang="en-US" b="1" dirty="0" err="1" smtClean="0"/>
              <a:t>التعاقد</a:t>
            </a:r>
            <a:r>
              <a:rPr lang="en-US" b="1" dirty="0" smtClean="0"/>
              <a:t>.</a:t>
            </a:r>
            <a:endParaRPr lang="fr-FR" b="1" dirty="0" smtClean="0"/>
          </a:p>
          <a:p>
            <a:pPr algn="r" rtl="1"/>
            <a:r>
              <a:rPr lang="ar-MA" b="1" dirty="0" smtClean="0"/>
              <a:t>- </a:t>
            </a:r>
            <a:r>
              <a:rPr lang="en-US" b="1" dirty="0" err="1" smtClean="0"/>
              <a:t>يفترض</a:t>
            </a:r>
            <a:r>
              <a:rPr lang="en-US" b="1" dirty="0" smtClean="0"/>
              <a:t> </a:t>
            </a:r>
            <a:r>
              <a:rPr lang="en-US" b="1" dirty="0" err="1" smtClean="0"/>
              <a:t>ضرورة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احترام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قواعد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/>
              <a:t>من</a:t>
            </a:r>
            <a:r>
              <a:rPr lang="en-US" b="1" dirty="0" smtClean="0"/>
              <a:t> </a:t>
            </a:r>
            <a:r>
              <a:rPr lang="en-US" b="1" dirty="0" err="1" smtClean="0"/>
              <a:t>طرف</a:t>
            </a:r>
            <a:r>
              <a:rPr lang="en-US" b="1" dirty="0" smtClean="0"/>
              <a:t> </a:t>
            </a:r>
            <a:r>
              <a:rPr lang="en-US" b="1" dirty="0" err="1" smtClean="0"/>
              <a:t>كل</a:t>
            </a:r>
            <a:r>
              <a:rPr lang="en-US" b="1" dirty="0" smtClean="0"/>
              <a:t>  </a:t>
            </a:r>
            <a:r>
              <a:rPr lang="en-US" b="1" dirty="0" err="1" smtClean="0"/>
              <a:t>المعني</a:t>
            </a:r>
            <a:r>
              <a:rPr lang="ar-MA" b="1" dirty="0" smtClean="0"/>
              <a:t>ين</a:t>
            </a:r>
            <a:r>
              <a:rPr lang="en-US" b="1" dirty="0" smtClean="0"/>
              <a:t> </a:t>
            </a:r>
            <a:r>
              <a:rPr lang="en-US" b="1" dirty="0" err="1" smtClean="0"/>
              <a:t>بالعقدة</a:t>
            </a:r>
            <a:r>
              <a:rPr lang="en-US" b="1" dirty="0" smtClean="0"/>
              <a:t> </a:t>
            </a:r>
            <a:r>
              <a:rPr lang="en-US" b="1" dirty="0" err="1" smtClean="0"/>
              <a:t>وعلى</a:t>
            </a:r>
            <a:r>
              <a:rPr lang="en-US" b="1" dirty="0" smtClean="0"/>
              <a:t> </a:t>
            </a:r>
            <a:r>
              <a:rPr lang="en-US" b="1" dirty="0" err="1" smtClean="0"/>
              <a:t>مدى</a:t>
            </a:r>
            <a:r>
              <a:rPr lang="en-US" b="1" dirty="0" smtClean="0"/>
              <a:t> </a:t>
            </a:r>
            <a:r>
              <a:rPr lang="en-US" b="1" dirty="0" err="1" smtClean="0"/>
              <a:t>صلاحي</a:t>
            </a:r>
            <a:r>
              <a:rPr lang="ar-MA" b="1" dirty="0" err="1" smtClean="0"/>
              <a:t>تها</a:t>
            </a:r>
            <a:r>
              <a:rPr lang="en-US" b="1" dirty="0" smtClean="0"/>
              <a:t>.</a:t>
            </a:r>
            <a:endParaRPr lang="ar-MA" b="1" dirty="0" smtClean="0"/>
          </a:p>
          <a:p>
            <a:pPr algn="r" rtl="1"/>
            <a:r>
              <a:rPr lang="ar-MA" b="1" dirty="0" smtClean="0"/>
              <a:t>-</a:t>
            </a:r>
            <a:r>
              <a:rPr lang="en-US" b="1" dirty="0" smtClean="0"/>
              <a:t> </a:t>
            </a:r>
            <a:r>
              <a:rPr lang="en-US" b="1" dirty="0" err="1" smtClean="0"/>
              <a:t>يحدد</a:t>
            </a:r>
            <a:r>
              <a:rPr lang="en-US" b="1" dirty="0" smtClean="0"/>
              <a:t> </a:t>
            </a:r>
            <a:r>
              <a:rPr lang="en-US" b="1" dirty="0" err="1" smtClean="0"/>
              <a:t>التعاقد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إجراءات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مراقبة</a:t>
            </a:r>
            <a:r>
              <a:rPr lang="en-US" b="1" dirty="0" smtClean="0"/>
              <a:t>؛ </a:t>
            </a:r>
            <a:r>
              <a:rPr lang="ar-MA" b="1" dirty="0" smtClean="0"/>
              <a:t>وقد </a:t>
            </a:r>
            <a:r>
              <a:rPr lang="en-US" b="1" dirty="0" err="1" smtClean="0"/>
              <a:t>يتخذ</a:t>
            </a:r>
            <a:r>
              <a:rPr lang="en-US" b="1" dirty="0" smtClean="0"/>
              <a:t> </a:t>
            </a:r>
            <a:r>
              <a:rPr lang="en-US" b="1" dirty="0" err="1" smtClean="0"/>
              <a:t>العقوبات</a:t>
            </a:r>
            <a:r>
              <a:rPr lang="en-US" b="1" dirty="0" smtClean="0"/>
              <a:t> </a:t>
            </a:r>
            <a:r>
              <a:rPr lang="en-US" b="1" dirty="0" err="1" smtClean="0"/>
              <a:t>اللازمة</a:t>
            </a:r>
            <a:r>
              <a:rPr lang="en-US" b="1" dirty="0" smtClean="0"/>
              <a:t> </a:t>
            </a:r>
            <a:r>
              <a:rPr lang="en-US" b="1" dirty="0" err="1" smtClean="0"/>
              <a:t>في</a:t>
            </a:r>
            <a:r>
              <a:rPr lang="en-US" b="1" dirty="0" smtClean="0"/>
              <a:t> </a:t>
            </a:r>
            <a:r>
              <a:rPr lang="en-US" b="1" dirty="0" err="1" smtClean="0"/>
              <a:t>حق</a:t>
            </a:r>
            <a:r>
              <a:rPr lang="en-US" b="1" dirty="0" smtClean="0"/>
              <a:t> </a:t>
            </a:r>
            <a:r>
              <a:rPr lang="en-US" b="1" dirty="0" err="1" smtClean="0"/>
              <a:t>من</a:t>
            </a:r>
            <a:r>
              <a:rPr lang="en-US" b="1" dirty="0" smtClean="0"/>
              <a:t> </a:t>
            </a:r>
            <a:r>
              <a:rPr lang="en-US" b="1" dirty="0" err="1" smtClean="0"/>
              <a:t>لا</a:t>
            </a:r>
            <a:r>
              <a:rPr lang="en-US" b="1" dirty="0" smtClean="0"/>
              <a:t> </a:t>
            </a:r>
            <a:r>
              <a:rPr lang="en-US" b="1" dirty="0" err="1" smtClean="0"/>
              <a:t>يحترم</a:t>
            </a:r>
            <a:r>
              <a:rPr lang="en-US" b="1" dirty="0" smtClean="0"/>
              <a:t> </a:t>
            </a:r>
            <a:r>
              <a:rPr lang="en-US" b="1" dirty="0" err="1" smtClean="0"/>
              <a:t>بنو</a:t>
            </a:r>
            <a:r>
              <a:rPr lang="ar-MA" b="1" dirty="0" smtClean="0"/>
              <a:t>ذ</a:t>
            </a:r>
            <a:r>
              <a:rPr lang="en-US" b="1" dirty="0" smtClean="0"/>
              <a:t>ه.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07038-106A-4121-AE8D-33DB43DEE723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7799" y="657944"/>
            <a:ext cx="7772400" cy="990600"/>
          </a:xfrm>
        </p:spPr>
        <p:txBody>
          <a:bodyPr/>
          <a:lstStyle/>
          <a:p>
            <a:pPr algn="r" rtl="1"/>
            <a:r>
              <a:rPr lang="ar-MA" sz="3600" b="1" dirty="0"/>
              <a:t>العقد </a:t>
            </a:r>
            <a:r>
              <a:rPr lang="ar-MA" sz="3600" b="1" dirty="0" smtClean="0"/>
              <a:t>البيداغوجي</a:t>
            </a:r>
            <a:r>
              <a:rPr lang="ar-MA" sz="3600" b="1" dirty="0"/>
              <a:t>: </a:t>
            </a:r>
            <a:r>
              <a:rPr lang="fr-FR" sz="2800" dirty="0"/>
              <a:t>CONTRAT  PEDAGOGIQUE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6799" y="1648544"/>
            <a:ext cx="8153400" cy="4876800"/>
          </a:xfrm>
        </p:spPr>
        <p:txBody>
          <a:bodyPr/>
          <a:lstStyle/>
          <a:p>
            <a:pPr algn="r" rtl="1"/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إجراء بيداغوجي مقتبس من ميدان التشريع والصناعة يقوم في إطار العمل التربوي على اتفاق تعاقدي بين طرفين هما المدرس والتلميذ.</a:t>
            </a:r>
          </a:p>
          <a:p>
            <a:pPr marL="0" indent="0" algn="r" rtl="1">
              <a:buNone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وينبني هذا الاتفاق على مفاوضة بينهما حول متطلبات المتعلم وأهداف التعليم وواجبات كل طرف وحقوقه وأهداف ومرامي عملية التعليم والتكوين. </a:t>
            </a:r>
            <a:r>
              <a:rPr lang="ar-M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معجم علوم التربية </a:t>
            </a:r>
            <a:r>
              <a:rPr lang="ar-M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M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54</a:t>
            </a:r>
          </a:p>
          <a:p>
            <a:pPr algn="r" rtl="1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533F8-0018-4698-9850-48AA0DF874A6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200" b="1" dirty="0"/>
              <a:t>المدرسة هي وسيط خاضع </a:t>
            </a:r>
            <a:r>
              <a:rPr lang="ar-SA" sz="3200" b="1" dirty="0">
                <a:solidFill>
                  <a:srgbClr val="FFFF00"/>
                </a:solidFill>
              </a:rPr>
              <a:t>لتعاقدات عديدة</a:t>
            </a:r>
            <a:r>
              <a:rPr lang="en-US" sz="3200" b="1" dirty="0"/>
              <a:t>. </a:t>
            </a:r>
            <a:endParaRPr lang="ar-MA" sz="3200" b="1" dirty="0" smtClean="0"/>
          </a:p>
          <a:p>
            <a:pPr algn="r" rtl="1"/>
            <a:r>
              <a:rPr lang="en-US" sz="3200" b="1" dirty="0" err="1" smtClean="0"/>
              <a:t>يتعلق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الأمر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أساسا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بالتزام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متبادل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/>
              <a:t>بين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المدرس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والتلاميذ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بخصوص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حقوقهم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واجباتهم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المتعلقة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بالمهمة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الواجب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إنجازها</a:t>
            </a:r>
            <a:r>
              <a:rPr lang="en-US" sz="3200" b="1" dirty="0" smtClean="0"/>
              <a:t>.</a:t>
            </a:r>
            <a:endParaRPr lang="ar-MA" sz="3200" b="1" dirty="0" smtClean="0"/>
          </a:p>
          <a:p>
            <a:pPr algn="r" rtl="1"/>
            <a:r>
              <a:rPr lang="ar-MA" sz="3200" b="1" dirty="0"/>
              <a:t>فمفهوم التعاقد البيداغوجي </a:t>
            </a:r>
            <a:r>
              <a:rPr lang="ar-MA" sz="3200" b="1" dirty="0">
                <a:solidFill>
                  <a:srgbClr val="FFFF00"/>
                </a:solidFill>
              </a:rPr>
              <a:t>أكثر </a:t>
            </a:r>
            <a:r>
              <a:rPr lang="ar-MA" sz="3200" b="1" dirty="0" err="1">
                <a:solidFill>
                  <a:srgbClr val="FFFF00"/>
                </a:solidFill>
              </a:rPr>
              <a:t>التزامية</a:t>
            </a:r>
            <a:r>
              <a:rPr lang="ar-MA" sz="3200" b="1" dirty="0">
                <a:solidFill>
                  <a:srgbClr val="FFFF00"/>
                </a:solidFill>
              </a:rPr>
              <a:t>  </a:t>
            </a:r>
            <a:r>
              <a:rPr lang="ar-MA" sz="3200" b="1" dirty="0"/>
              <a:t>و أقرب إلى المفهوم الأصلي للتعاقد، ويوجد بقوة في الوسط المدرسي.</a:t>
            </a:r>
          </a:p>
          <a:p>
            <a:pPr algn="r" rtl="1"/>
            <a:r>
              <a:rPr lang="ar-MA" sz="3200" b="1" dirty="0"/>
              <a:t> </a:t>
            </a:r>
            <a:r>
              <a:rPr lang="ar-MA" sz="3200" b="1" dirty="0" smtClean="0">
                <a:solidFill>
                  <a:srgbClr val="FFFF00"/>
                </a:solidFill>
              </a:rPr>
              <a:t>يتعين </a:t>
            </a:r>
            <a:r>
              <a:rPr lang="ar-MA" sz="3200" b="1" dirty="0">
                <a:solidFill>
                  <a:srgbClr val="FFFF00"/>
                </a:solidFill>
              </a:rPr>
              <a:t>عدم الخلط بينه وبين التعاقد </a:t>
            </a:r>
            <a:r>
              <a:rPr lang="ar-MA" sz="3200" b="1" dirty="0" err="1">
                <a:solidFill>
                  <a:srgbClr val="FFFF00"/>
                </a:solidFill>
              </a:rPr>
              <a:t>الديداكتيكي</a:t>
            </a:r>
            <a:r>
              <a:rPr lang="ar-MA" sz="3200" b="1" dirty="0">
                <a:solidFill>
                  <a:srgbClr val="FFFF00"/>
                </a:solidFill>
              </a:rPr>
              <a:t>. </a:t>
            </a:r>
          </a:p>
          <a:p>
            <a:pPr algn="r" rtl="1"/>
            <a:endParaRPr lang="fr-FR" sz="3200" b="1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5F041-7E1F-401C-8262-EAAB5817138D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None/>
            </a:pPr>
            <a:r>
              <a:rPr lang="ar-MA" sz="3200" b="1" dirty="0" smtClean="0"/>
              <a:t>وعليه؛ ما الذي يميز التعاقد البيداغوجي عن التعاقد </a:t>
            </a:r>
            <a:r>
              <a:rPr lang="ar-MA" sz="3200" b="1" dirty="0" err="1" smtClean="0"/>
              <a:t>الديداكتيكي</a:t>
            </a:r>
            <a:r>
              <a:rPr lang="ar-MA" sz="3200" b="1" dirty="0" smtClean="0"/>
              <a:t>؟</a:t>
            </a:r>
            <a:endParaRPr lang="fr-FR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4041775" cy="344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6C1EA-D888-419A-9197-E99065F685F1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MA" b="1" dirty="0" smtClean="0"/>
              <a:t>التعاقد </a:t>
            </a:r>
            <a:r>
              <a:rPr lang="ar-MA" b="1" dirty="0" err="1" smtClean="0"/>
              <a:t>الديداكتيكي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2500306"/>
            <a:ext cx="8153400" cy="4876800"/>
          </a:xfrm>
        </p:spPr>
        <p:txBody>
          <a:bodyPr/>
          <a:lstStyle/>
          <a:p>
            <a:pPr algn="ctr">
              <a:buNone/>
            </a:pPr>
            <a:r>
              <a:rPr lang="ar-MA" b="1" smtClean="0"/>
              <a:t>“لا يمكن فهم جزء كبير من تعثرات المتعلمين، </a:t>
            </a:r>
            <a:endParaRPr lang="fr-FR" b="1" smtClean="0"/>
          </a:p>
          <a:p>
            <a:pPr algn="ctr">
              <a:buNone/>
            </a:pPr>
            <a:r>
              <a:rPr lang="ar-MA" b="1" smtClean="0"/>
              <a:t>إلا من خلال العقد الديداكتيكي”</a:t>
            </a:r>
            <a:endParaRPr lang="ar-MA" smtClean="0"/>
          </a:p>
          <a:p>
            <a:pPr>
              <a:buNone/>
            </a:pPr>
            <a:r>
              <a:rPr lang="fr-FR" sz="2000" smtClean="0"/>
              <a:t>Guy BROUSSEAU (didactique des mathématiques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6E733-1193-439A-871E-B6865AF7E091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419" y="2064793"/>
            <a:ext cx="7715250" cy="3600450"/>
          </a:xfrm>
        </p:spPr>
        <p:txBody>
          <a:bodyPr/>
          <a:lstStyle/>
          <a:p>
            <a:pPr algn="r" rtl="1"/>
            <a:r>
              <a:rPr lang="ar-SA" dirty="0" smtClean="0"/>
              <a:t>يمكن تعريف التعاقد </a:t>
            </a:r>
            <a:r>
              <a:rPr lang="ar-SA" dirty="0" err="1" smtClean="0"/>
              <a:t>الديد</a:t>
            </a:r>
            <a:r>
              <a:rPr lang="ar-MA" dirty="0" smtClean="0"/>
              <a:t>ا</a:t>
            </a:r>
            <a:r>
              <a:rPr lang="ar-SA" dirty="0" err="1" smtClean="0"/>
              <a:t>كتيكي</a:t>
            </a:r>
            <a:r>
              <a:rPr lang="ar-SA" dirty="0" smtClean="0"/>
              <a:t> حسب كي. بروسو</a:t>
            </a:r>
            <a:r>
              <a:rPr lang="ar-MA" dirty="0" smtClean="0"/>
              <a:t> </a:t>
            </a:r>
            <a:r>
              <a:rPr lang="ar-SA" dirty="0" smtClean="0"/>
              <a:t>بأنه :</a:t>
            </a:r>
            <a:endParaRPr lang="ar-MA" dirty="0" smtClean="0"/>
          </a:p>
          <a:p>
            <a:pPr marL="0" indent="0" algn="r" rtl="1">
              <a:buNone/>
            </a:pPr>
            <a:endParaRPr lang="fr-FR" b="1" dirty="0" smtClean="0">
              <a:effectLst/>
            </a:endParaRPr>
          </a:p>
          <a:p>
            <a:pPr marL="0" indent="0" algn="r" rtl="1">
              <a:buNone/>
            </a:pPr>
            <a:r>
              <a:rPr lang="ar-SA" b="1" dirty="0" smtClean="0">
                <a:effectLst/>
              </a:rPr>
              <a:t>" مجموع </a:t>
            </a:r>
            <a:r>
              <a:rPr lang="ar-SA" b="1" dirty="0" err="1" smtClean="0">
                <a:effectLst/>
              </a:rPr>
              <a:t>السلوكات</a:t>
            </a:r>
            <a:r>
              <a:rPr lang="ar-SA" b="1" dirty="0" smtClean="0">
                <a:effectLst/>
              </a:rPr>
              <a:t> الصادرة عن المدرس والمنتظرة من طرف المتعلمين، ومجموع </a:t>
            </a:r>
            <a:r>
              <a:rPr lang="ar-SA" b="1" dirty="0" err="1" smtClean="0">
                <a:effectLst/>
              </a:rPr>
              <a:t>السلوكات</a:t>
            </a:r>
            <a:r>
              <a:rPr lang="ar-SA" b="1" dirty="0" smtClean="0">
                <a:effectLst/>
              </a:rPr>
              <a:t> الصادرة عن المتعلم والمنتظرة من طرف المدرس. و هذا التعاقد عبارة عن مجموع القواعد التي تحدد، بصورة أقل وضوحا وأكثر تسترا، ما يتوجب على كل شريك في العلاقة </a:t>
            </a:r>
            <a:r>
              <a:rPr lang="ar-SA" b="1" dirty="0" err="1" smtClean="0">
                <a:effectLst/>
              </a:rPr>
              <a:t>الديداكتيكية</a:t>
            </a:r>
            <a:r>
              <a:rPr lang="ar-SA" b="1" dirty="0" smtClean="0">
                <a:effectLst/>
              </a:rPr>
              <a:t> تدبيره".</a:t>
            </a:r>
            <a:r>
              <a:rPr lang="ar-MA" b="1" dirty="0" smtClean="0">
                <a:effectLst/>
              </a:rPr>
              <a:t> </a:t>
            </a:r>
            <a:endParaRPr lang="fr-CA" b="1" dirty="0" smtClean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913" y="648811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Mahmoudi Ahmed </a:t>
            </a:r>
            <a:endParaRPr lang="fr-FR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37836" y="692696"/>
            <a:ext cx="7772400" cy="990600"/>
          </a:xfrm>
        </p:spPr>
        <p:txBody>
          <a:bodyPr/>
          <a:lstStyle/>
          <a:p>
            <a:pPr algn="r" rtl="1"/>
            <a:r>
              <a:rPr lang="ar-MA" dirty="0"/>
              <a:t>التعاقد </a:t>
            </a:r>
            <a:r>
              <a:rPr lang="ar-MA" dirty="0" err="1"/>
              <a:t>الديداكتيكي</a:t>
            </a:r>
            <a:r>
              <a:rPr lang="ar-MA" dirty="0"/>
              <a:t>:</a:t>
            </a:r>
            <a:br>
              <a:rPr lang="ar-MA" dirty="0"/>
            </a:b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3C171-60DF-4A3D-8C4E-A7B3552B989B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تعد </a:t>
            </a: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التعليمات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الإرشادات الموجهة من طرف المدرس إلى المتعلمين إحدى </a:t>
            </a: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أصول العقد </a:t>
            </a:r>
            <a:r>
              <a:rPr lang="ar-S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الديد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كتيكي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يعتبر </a:t>
            </a: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بناء المعرفة </a:t>
            </a:r>
            <a:r>
              <a:rPr lang="ar-M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واكتساب المهارات وبناء القيم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مجمل ما يمكن أن ينتظر من المتعلم وفقا لشروط ومعايير محددة.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57A88-F811-4DF1-9ED8-DC5022F73FE4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MA" dirty="0" smtClean="0"/>
              <a:t>العقد </a:t>
            </a:r>
            <a:r>
              <a:rPr lang="ar-MA" dirty="0" err="1" smtClean="0"/>
              <a:t>الديداكتيكي</a:t>
            </a:r>
            <a:r>
              <a:rPr lang="ar-MA" dirty="0" smtClean="0"/>
              <a:t> وخصوصية المحتوى: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550" y="2132856"/>
            <a:ext cx="8153400" cy="4876800"/>
          </a:xfrm>
        </p:spPr>
        <p:txBody>
          <a:bodyPr/>
          <a:lstStyle/>
          <a:p>
            <a:pPr algn="r" rtl="1"/>
            <a:r>
              <a:rPr lang="ar-MA" b="1" dirty="0" smtClean="0"/>
              <a:t>   </a:t>
            </a:r>
            <a:r>
              <a:rPr lang="ar-SA" sz="3200" b="1" dirty="0" smtClean="0"/>
              <a:t>مفهوم العقد </a:t>
            </a:r>
            <a:r>
              <a:rPr lang="ar-SA" sz="3200" b="1" dirty="0" err="1" smtClean="0"/>
              <a:t>الديداكتيكي</a:t>
            </a:r>
            <a:r>
              <a:rPr lang="ar-SA" sz="3200" b="1" dirty="0" smtClean="0"/>
              <a:t> </a:t>
            </a:r>
            <a:r>
              <a:rPr lang="ar-MA" sz="3200" b="1" dirty="0" smtClean="0"/>
              <a:t>ي</a:t>
            </a:r>
            <a:r>
              <a:rPr lang="ar-SA" sz="3200" b="1" dirty="0" smtClean="0"/>
              <a:t>فترض أن خصوصية محتوى معرفي ما (وليس الطريقة البيداغوجية المتبعة) هي التي تحدد الطبيعة الخاصة للمنتظرات المتبادلة بين المعلم والمتعلم</a:t>
            </a:r>
            <a:endParaRPr lang="ar-MA" sz="3200" b="1" dirty="0" smtClean="0"/>
          </a:p>
          <a:p>
            <a:pPr marL="0" indent="0" algn="r" rtl="1">
              <a:buNone/>
            </a:pPr>
            <a:r>
              <a:rPr lang="ar-MA" sz="3200" b="1" dirty="0">
                <a:solidFill>
                  <a:srgbClr val="FFFF00"/>
                </a:solidFill>
              </a:rPr>
              <a:t> </a:t>
            </a:r>
            <a:r>
              <a:rPr lang="ar-MA" sz="3200" b="1" dirty="0" smtClean="0">
                <a:solidFill>
                  <a:srgbClr val="FFFF00"/>
                </a:solidFill>
              </a:rPr>
              <a:t>    إذ </a:t>
            </a:r>
            <a:r>
              <a:rPr lang="ar-SA" sz="3200" b="1" dirty="0" smtClean="0">
                <a:solidFill>
                  <a:srgbClr val="FFFF00"/>
                </a:solidFill>
              </a:rPr>
              <a:t>تحدد خصوصية محتوى ما خصوصية تعلم معين. </a:t>
            </a:r>
            <a:endParaRPr lang="fr-FR" sz="3200" dirty="0" smtClean="0">
              <a:solidFill>
                <a:srgbClr val="FFFF00"/>
              </a:solidFill>
            </a:endParaRPr>
          </a:p>
          <a:p>
            <a:pPr rtl="1"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A1662-DF46-4227-AB1F-F4B528D9AE0B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40" y="1920021"/>
            <a:ext cx="5540068" cy="41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822802">
            <a:off x="-2736810" y="4416824"/>
            <a:ext cx="7772400" cy="1053210"/>
          </a:xfrm>
        </p:spPr>
        <p:txBody>
          <a:bodyPr/>
          <a:lstStyle/>
          <a:p>
            <a:pPr algn="r" rtl="1"/>
            <a:r>
              <a:rPr lang="ar-MA" sz="2800" b="1" dirty="0" smtClean="0">
                <a:solidFill>
                  <a:srgbClr val="C00000"/>
                </a:solidFill>
                <a:effectLst/>
              </a:rPr>
              <a:t>على سبيل البدء:</a:t>
            </a:r>
            <a:endParaRPr lang="fr-FR" sz="2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19757269">
            <a:off x="-1086619" y="5165053"/>
            <a:ext cx="8153400" cy="4876800"/>
          </a:xfrm>
        </p:spPr>
        <p:txBody>
          <a:bodyPr/>
          <a:lstStyle/>
          <a:p>
            <a:pPr algn="r" rtl="1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ar-MA" sz="32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تحية وتقدير</a:t>
            </a:r>
          </a:p>
          <a:p>
            <a:pPr algn="r" rtl="1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ar-MA" sz="32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خلاصات سابقة</a:t>
            </a:r>
            <a:endParaRPr lang="fr-FR" sz="3200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algn="r" rtl="1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ar-MA" sz="3200" dirty="0">
                <a:solidFill>
                  <a:schemeClr val="bg1">
                    <a:lumMod val="75000"/>
                  </a:schemeClr>
                </a:solidFill>
                <a:effectLst/>
              </a:rPr>
              <a:t>منهجية الاشتغال</a:t>
            </a:r>
          </a:p>
          <a:p>
            <a:pPr algn="r" rtl="1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ar-MA" sz="3200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algn="r" rtl="1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fr-FR" sz="32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C7299-B14F-4D93-B96E-E2A907D38792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0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b="1" dirty="0" err="1"/>
              <a:t>مميزات</a:t>
            </a:r>
            <a:r>
              <a:rPr lang="en-US" b="1" dirty="0"/>
              <a:t> </a:t>
            </a:r>
            <a:r>
              <a:rPr lang="en-US" b="1" dirty="0" err="1"/>
              <a:t>التعاقد</a:t>
            </a:r>
            <a:r>
              <a:rPr lang="en-US" b="1" dirty="0"/>
              <a:t> </a:t>
            </a:r>
            <a:r>
              <a:rPr lang="en-US" b="1" dirty="0" err="1"/>
              <a:t>الديداكتيكي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1200"/>
            <a:ext cx="8153400" cy="4876800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MA" b="1" dirty="0" err="1" smtClean="0"/>
              <a:t>تمو</a:t>
            </a:r>
            <a:r>
              <a:rPr lang="en-US" b="1" dirty="0" err="1" smtClean="0"/>
              <a:t>قعه</a:t>
            </a:r>
            <a:r>
              <a:rPr lang="en-US" b="1" dirty="0" smtClean="0"/>
              <a:t> </a:t>
            </a:r>
            <a:r>
              <a:rPr lang="en-US" b="1" dirty="0" err="1" smtClean="0"/>
              <a:t>داخل</a:t>
            </a:r>
            <a:r>
              <a:rPr lang="en-US" b="1" dirty="0" smtClean="0"/>
              <a:t> </a:t>
            </a:r>
            <a:r>
              <a:rPr lang="en-US" b="1" dirty="0" err="1" smtClean="0"/>
              <a:t>العلاقة</a:t>
            </a:r>
            <a:r>
              <a:rPr lang="en-US" b="1" dirty="0" smtClean="0"/>
              <a:t> </a:t>
            </a:r>
            <a:r>
              <a:rPr lang="en-US" b="1" dirty="0" err="1" smtClean="0"/>
              <a:t>الديداكتيكية</a:t>
            </a:r>
            <a:r>
              <a:rPr lang="en-US" b="1" dirty="0" smtClean="0"/>
              <a:t>.</a:t>
            </a:r>
            <a:endParaRPr lang="ar-MA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en-US" b="1" dirty="0" err="1" smtClean="0"/>
              <a:t>عمله</a:t>
            </a:r>
            <a:r>
              <a:rPr lang="en-US" b="1" dirty="0" smtClean="0"/>
              <a:t> </a:t>
            </a:r>
            <a:r>
              <a:rPr lang="en-US" b="1" dirty="0" err="1" smtClean="0"/>
              <a:t>على</a:t>
            </a:r>
            <a:r>
              <a:rPr lang="en-US" b="1" dirty="0" smtClean="0"/>
              <a:t> </a:t>
            </a:r>
            <a:r>
              <a:rPr lang="en-US" b="1" dirty="0" err="1" smtClean="0"/>
              <a:t>تغيير</a:t>
            </a:r>
            <a:r>
              <a:rPr lang="en-US" b="1" dirty="0" smtClean="0"/>
              <a:t>  </a:t>
            </a:r>
            <a:r>
              <a:rPr lang="en-US" b="1" dirty="0" err="1" smtClean="0"/>
              <a:t>العلاقات</a:t>
            </a:r>
            <a:r>
              <a:rPr lang="en-US" b="1" dirty="0" smtClean="0"/>
              <a:t> </a:t>
            </a:r>
            <a:r>
              <a:rPr lang="en-US" b="1" dirty="0" err="1" smtClean="0"/>
              <a:t>بالدرايات</a:t>
            </a:r>
            <a:r>
              <a:rPr lang="en-US" b="1" dirty="0" smtClean="0"/>
              <a:t>.</a:t>
            </a:r>
            <a:endParaRPr lang="fr-FR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en-US" b="1" dirty="0" err="1" smtClean="0"/>
              <a:t>إدراجه</a:t>
            </a:r>
            <a:r>
              <a:rPr lang="en-US" b="1" dirty="0" smtClean="0"/>
              <a:t> </a:t>
            </a:r>
            <a:r>
              <a:rPr lang="en-US" b="1" dirty="0" err="1" smtClean="0"/>
              <a:t>في</a:t>
            </a:r>
            <a:r>
              <a:rPr lang="en-US" b="1" dirty="0" smtClean="0"/>
              <a:t> </a:t>
            </a:r>
            <a:r>
              <a:rPr lang="en-US" b="1" dirty="0" err="1" smtClean="0"/>
              <a:t>زمن</a:t>
            </a:r>
            <a:r>
              <a:rPr lang="ar-MA" b="1" dirty="0"/>
              <a:t>.</a:t>
            </a:r>
            <a:endParaRPr lang="ar-MA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MA" b="1" dirty="0" smtClean="0"/>
              <a:t> </a:t>
            </a:r>
            <a:r>
              <a:rPr lang="en-US" b="1" dirty="0" err="1" smtClean="0"/>
              <a:t>تأثيره</a:t>
            </a:r>
            <a:r>
              <a:rPr lang="en-US" b="1" dirty="0" smtClean="0"/>
              <a:t> </a:t>
            </a:r>
            <a:r>
              <a:rPr lang="en-US" b="1" dirty="0" err="1" smtClean="0"/>
              <a:t>على</a:t>
            </a:r>
            <a:r>
              <a:rPr lang="en-US" b="1" dirty="0" smtClean="0"/>
              <a:t> </a:t>
            </a:r>
            <a:r>
              <a:rPr lang="en-US" b="1" dirty="0" err="1" smtClean="0"/>
              <a:t>المنط</a:t>
            </a:r>
            <a:r>
              <a:rPr lang="ar-MA" b="1" dirty="0" smtClean="0"/>
              <a:t>ق</a:t>
            </a:r>
            <a:r>
              <a:rPr lang="en-US" b="1" dirty="0" smtClean="0"/>
              <a:t>ة </a:t>
            </a:r>
            <a:r>
              <a:rPr lang="en-US" b="1" dirty="0" err="1" smtClean="0"/>
              <a:t>المحاذية</a:t>
            </a:r>
            <a:r>
              <a:rPr lang="en-US" b="1" dirty="0" smtClean="0"/>
              <a:t> </a:t>
            </a:r>
            <a:r>
              <a:rPr lang="en-US" b="1" dirty="0" err="1" smtClean="0"/>
              <a:t>للتطور</a:t>
            </a:r>
            <a:r>
              <a:rPr lang="ar-MA" b="1" dirty="0" smtClean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b="1" dirty="0" smtClean="0"/>
              <a:t> </a:t>
            </a:r>
            <a:r>
              <a:rPr lang="en-US" b="1" dirty="0" err="1" smtClean="0"/>
              <a:t>تأثيره</a:t>
            </a:r>
            <a:r>
              <a:rPr lang="en-US" b="1" dirty="0" smtClean="0"/>
              <a:t> </a:t>
            </a:r>
            <a:r>
              <a:rPr lang="en-US" b="1" dirty="0" err="1" smtClean="0"/>
              <a:t>على</a:t>
            </a:r>
            <a:r>
              <a:rPr lang="en-US" b="1" dirty="0" smtClean="0"/>
              <a:t> </a:t>
            </a:r>
            <a:r>
              <a:rPr lang="en-US" b="1" dirty="0" err="1" smtClean="0"/>
              <a:t>دينامية</a:t>
            </a:r>
            <a:r>
              <a:rPr lang="en-US" b="1" dirty="0" smtClean="0"/>
              <a:t> </a:t>
            </a:r>
            <a:r>
              <a:rPr lang="en-US" b="1" dirty="0" err="1" smtClean="0"/>
              <a:t>الأوضاع</a:t>
            </a:r>
            <a:r>
              <a:rPr lang="en-US" b="1" dirty="0" smtClean="0"/>
              <a:t> </a:t>
            </a:r>
            <a:r>
              <a:rPr lang="en-US" b="1" dirty="0" err="1" smtClean="0"/>
              <a:t>الديداكتيكية</a:t>
            </a:r>
            <a:r>
              <a:rPr lang="en-US" b="1" dirty="0" smtClean="0"/>
              <a:t> </a:t>
            </a:r>
            <a:r>
              <a:rPr lang="en-US" b="1" dirty="0" smtClean="0">
                <a:latin typeface="Al-QuranAlKareem" pitchFamily="2" charset="-78"/>
                <a:cs typeface="Al-QuranAlKareem" pitchFamily="2" charset="-78"/>
              </a:rPr>
              <a:t>.</a:t>
            </a:r>
            <a:endParaRPr lang="fr-FR" b="1" dirty="0" smtClean="0">
              <a:latin typeface="Al-QuranAlKareem" pitchFamily="2" charset="-78"/>
              <a:cs typeface="Al-QuranAlKareem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r-FR" b="1" dirty="0">
              <a:latin typeface="Al-QuranAlKareem" pitchFamily="2" charset="-78"/>
              <a:cs typeface="Al-QuranAlKareem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796-92A1-47AB-B2C0-3EC1FC2DF0AA}" type="datetime1">
              <a:rPr lang="fr-FR" smtClean="0"/>
              <a:t>09/09/2018</a:t>
            </a:fld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1.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تموقعه</a:t>
            </a:r>
            <a:r>
              <a:rPr lang="en-US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داخل</a:t>
            </a:r>
            <a:r>
              <a:rPr lang="en-US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العلاقة</a:t>
            </a:r>
            <a:r>
              <a:rPr lang="en-US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الديداكتيكية</a:t>
            </a:r>
            <a:endParaRPr lang="fr-FR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2500" y="2132856"/>
            <a:ext cx="8153400" cy="4876800"/>
          </a:xfrm>
        </p:spPr>
        <p:txBody>
          <a:bodyPr>
            <a:normAutofit/>
          </a:bodyPr>
          <a:lstStyle/>
          <a:p>
            <a:pPr algn="r" rtl="1"/>
            <a:r>
              <a:rPr lang="en-US" sz="3200" b="1" dirty="0" err="1" smtClean="0"/>
              <a:t>تبدو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المقاربة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التبسيطية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للقواعد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المنظمة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لهذه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العلاقات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أمرا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وهميا</a:t>
            </a:r>
            <a:r>
              <a:rPr lang="ar-MA" sz="3200" dirty="0" smtClean="0"/>
              <a:t>،</a:t>
            </a:r>
            <a:r>
              <a:rPr lang="en-US" sz="3200" dirty="0" smtClean="0"/>
              <a:t> </a:t>
            </a:r>
            <a:r>
              <a:rPr lang="en-US" sz="3200" dirty="0" err="1" smtClean="0"/>
              <a:t>إذ</a:t>
            </a:r>
            <a:r>
              <a:rPr lang="en-US" sz="3200" dirty="0" smtClean="0"/>
              <a:t> </a:t>
            </a:r>
            <a:r>
              <a:rPr lang="en-US" sz="3200" dirty="0" err="1" smtClean="0"/>
              <a:t>لا</a:t>
            </a:r>
            <a:r>
              <a:rPr lang="en-US" sz="3200" dirty="0" smtClean="0"/>
              <a:t> </a:t>
            </a:r>
            <a:r>
              <a:rPr lang="en-US" sz="3200" dirty="0" err="1" smtClean="0"/>
              <a:t>يمكن</a:t>
            </a:r>
            <a:r>
              <a:rPr lang="en-US" sz="3200" dirty="0" smtClean="0"/>
              <a:t> </a:t>
            </a:r>
            <a:r>
              <a:rPr lang="en-US" sz="3200" dirty="0" err="1" smtClean="0"/>
              <a:t>لقطب</a:t>
            </a:r>
            <a:r>
              <a:rPr lang="en-US" sz="3200" dirty="0" smtClean="0"/>
              <a:t> </a:t>
            </a:r>
            <a:r>
              <a:rPr lang="en-US" sz="3200" dirty="0" err="1" smtClean="0"/>
              <a:t>من</a:t>
            </a:r>
            <a:r>
              <a:rPr lang="en-US" sz="3200" dirty="0" smtClean="0"/>
              <a:t> </a:t>
            </a:r>
            <a:r>
              <a:rPr lang="en-US" sz="3200" dirty="0" err="1" smtClean="0"/>
              <a:t>أقطاب</a:t>
            </a:r>
            <a:r>
              <a:rPr lang="en-US" sz="3200" dirty="0" smtClean="0"/>
              <a:t> </a:t>
            </a:r>
            <a:r>
              <a:rPr lang="en-US" sz="3200" dirty="0" err="1" smtClean="0"/>
              <a:t>المثلث</a:t>
            </a:r>
            <a:r>
              <a:rPr lang="en-US" sz="3200" dirty="0" smtClean="0"/>
              <a:t> </a:t>
            </a:r>
            <a:r>
              <a:rPr lang="en-US" sz="3200" dirty="0" err="1" smtClean="0"/>
              <a:t>أن</a:t>
            </a:r>
            <a:r>
              <a:rPr lang="en-US" sz="3200" dirty="0" smtClean="0"/>
              <a:t> </a:t>
            </a:r>
            <a:r>
              <a:rPr lang="en-US" sz="3200" dirty="0" err="1" smtClean="0"/>
              <a:t>ينعزل</a:t>
            </a:r>
            <a:r>
              <a:rPr lang="en-US" sz="3200" dirty="0" smtClean="0"/>
              <a:t> </a:t>
            </a:r>
            <a:r>
              <a:rPr lang="en-US" sz="3200" dirty="0" err="1" smtClean="0"/>
              <a:t>عن</a:t>
            </a:r>
            <a:r>
              <a:rPr lang="en-US" sz="3200" dirty="0" smtClean="0"/>
              <a:t> </a:t>
            </a:r>
            <a:r>
              <a:rPr lang="en-US" sz="3200" dirty="0" err="1" smtClean="0"/>
              <a:t>القطبين</a:t>
            </a:r>
            <a:r>
              <a:rPr lang="en-US" sz="3200" dirty="0" smtClean="0"/>
              <a:t> </a:t>
            </a:r>
            <a:r>
              <a:rPr lang="en-US" sz="3200" dirty="0" err="1" smtClean="0"/>
              <a:t>الآخرين</a:t>
            </a:r>
            <a:r>
              <a:rPr lang="en-US" sz="3200" dirty="0" smtClean="0"/>
              <a:t> </a:t>
            </a:r>
            <a:r>
              <a:rPr lang="en-US" sz="3200" dirty="0" err="1" smtClean="0"/>
              <a:t>داخل</a:t>
            </a:r>
            <a:r>
              <a:rPr lang="en-US" sz="3200" dirty="0" smtClean="0"/>
              <a:t> </a:t>
            </a:r>
            <a:r>
              <a:rPr lang="en-US" sz="3200" dirty="0" err="1" smtClean="0"/>
              <a:t>التحليل</a:t>
            </a:r>
            <a:r>
              <a:rPr lang="en-US" sz="3200" dirty="0" smtClean="0"/>
              <a:t> </a:t>
            </a:r>
            <a:r>
              <a:rPr lang="en-US" sz="3200" dirty="0" err="1" smtClean="0"/>
              <a:t>الدقيق</a:t>
            </a:r>
            <a:r>
              <a:rPr lang="en-US" sz="3200" dirty="0" smtClean="0"/>
              <a:t> </a:t>
            </a:r>
            <a:r>
              <a:rPr lang="en-US" sz="3200" dirty="0" err="1" smtClean="0"/>
              <a:t>لوظيفة</a:t>
            </a:r>
            <a:r>
              <a:rPr lang="en-US" sz="3200" dirty="0" smtClean="0"/>
              <a:t> </a:t>
            </a:r>
            <a:r>
              <a:rPr lang="en-US" sz="3200" dirty="0" err="1" smtClean="0"/>
              <a:t>العلاقة</a:t>
            </a:r>
            <a:r>
              <a:rPr lang="en-US" sz="3200" dirty="0" smtClean="0"/>
              <a:t> </a:t>
            </a:r>
            <a:r>
              <a:rPr lang="en-US" sz="3200" dirty="0" err="1" smtClean="0"/>
              <a:t>الديداكتيكية</a:t>
            </a:r>
            <a:r>
              <a:rPr lang="ar-MA" sz="3200" dirty="0" smtClean="0"/>
              <a:t>.</a:t>
            </a:r>
          </a:p>
          <a:p>
            <a:pPr algn="r" rtl="1"/>
            <a:r>
              <a:rPr lang="en-US" sz="3200" dirty="0" err="1" smtClean="0"/>
              <a:t>إن</a:t>
            </a:r>
            <a:r>
              <a:rPr lang="en-US" sz="3200" dirty="0" smtClean="0"/>
              <a:t> </a:t>
            </a:r>
            <a:r>
              <a:rPr lang="en-US" sz="3200" dirty="0" err="1" smtClean="0"/>
              <a:t>التعاقد</a:t>
            </a:r>
            <a:r>
              <a:rPr lang="en-US" sz="3200" dirty="0" smtClean="0"/>
              <a:t> </a:t>
            </a:r>
            <a:r>
              <a:rPr lang="en-US" sz="3200" dirty="0" err="1" smtClean="0"/>
              <a:t>الديداكتيكي</a:t>
            </a:r>
            <a:r>
              <a:rPr lang="en-US" sz="3200" dirty="0" smtClean="0"/>
              <a:t> </a:t>
            </a:r>
            <a:r>
              <a:rPr lang="en-US" sz="3200" dirty="0" err="1" smtClean="0"/>
              <a:t>يدبر</a:t>
            </a:r>
            <a:r>
              <a:rPr lang="en-US" sz="3200" dirty="0" smtClean="0"/>
              <a:t> </a:t>
            </a:r>
            <a:r>
              <a:rPr lang="en-US" sz="3200" dirty="0" err="1" smtClean="0"/>
              <a:t>هذه</a:t>
            </a:r>
            <a:r>
              <a:rPr lang="en-US" sz="3200" dirty="0" smtClean="0"/>
              <a:t> </a:t>
            </a:r>
            <a:r>
              <a:rPr lang="en-US" sz="3200" dirty="0" err="1" smtClean="0"/>
              <a:t>العلاقات</a:t>
            </a:r>
            <a:r>
              <a:rPr lang="en-US" sz="3200" dirty="0" smtClean="0"/>
              <a:t> </a:t>
            </a:r>
            <a:r>
              <a:rPr lang="en-US" sz="3200" dirty="0" err="1" smtClean="0"/>
              <a:t>الخاصة</a:t>
            </a:r>
            <a:r>
              <a:rPr lang="en-US" sz="3200" dirty="0" smtClean="0"/>
              <a:t>، </a:t>
            </a:r>
            <a:r>
              <a:rPr lang="en-US" sz="3200" dirty="0" err="1" smtClean="0"/>
              <a:t>ليس</a:t>
            </a:r>
            <a:r>
              <a:rPr lang="en-US" sz="3200" dirty="0" smtClean="0"/>
              <a:t>  </a:t>
            </a:r>
            <a:r>
              <a:rPr lang="en-US" sz="3200" dirty="0" err="1" smtClean="0"/>
              <a:t>بتجميدها</a:t>
            </a:r>
            <a:r>
              <a:rPr lang="en-US" sz="3200" dirty="0" smtClean="0"/>
              <a:t> </a:t>
            </a:r>
            <a:r>
              <a:rPr lang="en-US" sz="3200" dirty="0" err="1" smtClean="0"/>
              <a:t>داخل</a:t>
            </a:r>
            <a:r>
              <a:rPr lang="en-US" sz="3200" dirty="0" smtClean="0"/>
              <a:t> </a:t>
            </a:r>
            <a:r>
              <a:rPr lang="en-US" sz="3200" dirty="0" err="1" smtClean="0"/>
              <a:t>قواعد</a:t>
            </a:r>
            <a:r>
              <a:rPr lang="en-US" sz="3200" dirty="0" smtClean="0"/>
              <a:t> </a:t>
            </a:r>
            <a:r>
              <a:rPr lang="en-US" sz="3200" dirty="0" err="1" smtClean="0"/>
              <a:t>محددة</a:t>
            </a:r>
            <a:r>
              <a:rPr lang="en-US" sz="3200" dirty="0" smtClean="0"/>
              <a:t> </a:t>
            </a:r>
            <a:r>
              <a:rPr lang="en-US" sz="3200" dirty="0" err="1" smtClean="0"/>
              <a:t>بصفة</a:t>
            </a:r>
            <a:r>
              <a:rPr lang="en-US" sz="3200" dirty="0" smtClean="0"/>
              <a:t> </a:t>
            </a:r>
            <a:r>
              <a:rPr lang="en-US" sz="3200" dirty="0" err="1" smtClean="0"/>
              <a:t>نهائية</a:t>
            </a:r>
            <a:r>
              <a:rPr lang="en-US" sz="3200" dirty="0" smtClean="0"/>
              <a:t> </a:t>
            </a:r>
            <a:r>
              <a:rPr lang="en-US" sz="3200" dirty="0" err="1" smtClean="0"/>
              <a:t>بل</a:t>
            </a:r>
            <a:r>
              <a:rPr lang="en-US" sz="3200" dirty="0" smtClean="0"/>
              <a:t> </a:t>
            </a:r>
            <a:r>
              <a:rPr lang="en-US" sz="3200" dirty="0" err="1" smtClean="0"/>
              <a:t>على</a:t>
            </a:r>
            <a:r>
              <a:rPr lang="en-US" sz="3200" dirty="0" smtClean="0"/>
              <a:t> </a:t>
            </a:r>
            <a:r>
              <a:rPr lang="en-US" sz="3200" dirty="0" err="1" smtClean="0"/>
              <a:t>العكس</a:t>
            </a:r>
            <a:r>
              <a:rPr lang="en-US" sz="3200" dirty="0" smtClean="0"/>
              <a:t>، </a:t>
            </a:r>
            <a:r>
              <a:rPr lang="en-US" sz="3200" b="1" dirty="0" err="1" smtClean="0">
                <a:solidFill>
                  <a:srgbClr val="FFFF00"/>
                </a:solidFill>
              </a:rPr>
              <a:t>بخلق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توترات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/>
              <a:t>بداخلها</a:t>
            </a:r>
            <a:r>
              <a:rPr lang="en-US" sz="3200" dirty="0" smtClean="0"/>
              <a:t> </a:t>
            </a:r>
            <a:r>
              <a:rPr lang="en-US" sz="3200" dirty="0" err="1" smtClean="0"/>
              <a:t>نتيجة</a:t>
            </a:r>
            <a:r>
              <a:rPr lang="en-US" sz="3200" dirty="0" smtClean="0"/>
              <a:t> </a:t>
            </a:r>
            <a:r>
              <a:rPr lang="en-US" sz="3200" dirty="0" err="1" smtClean="0"/>
              <a:t>سلسلة</a:t>
            </a:r>
            <a:r>
              <a:rPr lang="en-US" sz="3200" dirty="0" smtClean="0"/>
              <a:t> </a:t>
            </a:r>
            <a:r>
              <a:rPr lang="en-US" sz="3200" dirty="0" err="1" smtClean="0"/>
              <a:t>من</a:t>
            </a:r>
            <a:r>
              <a:rPr lang="en-US" sz="3200" dirty="0" smtClean="0"/>
              <a:t> </a:t>
            </a:r>
            <a:r>
              <a:rPr lang="en-US" sz="3200" dirty="0" err="1" smtClean="0"/>
              <a:t>القطائع</a:t>
            </a:r>
            <a:r>
              <a:rPr lang="en-US" sz="3200" dirty="0" smtClean="0"/>
              <a:t> . </a:t>
            </a:r>
            <a:endParaRPr lang="fr-FR" sz="3200" dirty="0" smtClean="0"/>
          </a:p>
          <a:p>
            <a:pPr marL="0" indent="0" algn="r" rtl="1">
              <a:buNone/>
            </a:pP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AB26D-E337-4537-82B1-2FB043415FDB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2.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العمل</a:t>
            </a:r>
            <a:r>
              <a:rPr lang="en-US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على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تغيير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العلاقة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بالدراية</a:t>
            </a:r>
            <a:endParaRPr lang="fr-FR" cap="small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1057" y="2132856"/>
            <a:ext cx="8153400" cy="4876800"/>
          </a:xfrm>
        </p:spPr>
        <p:txBody>
          <a:bodyPr/>
          <a:lstStyle/>
          <a:p>
            <a:pPr algn="r" rtl="1"/>
            <a:r>
              <a:rPr lang="en-US" sz="3200" b="1" dirty="0" err="1" smtClean="0"/>
              <a:t>حينما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نتحدث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عن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التلميذ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والمدرس</a:t>
            </a:r>
            <a:r>
              <a:rPr lang="en-US" sz="3200" b="1" dirty="0" smtClean="0"/>
              <a:t>، </a:t>
            </a:r>
            <a:r>
              <a:rPr lang="en-US" sz="3200" b="1" dirty="0" err="1" smtClean="0"/>
              <a:t>فإنه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البداهة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التأكيد</a:t>
            </a:r>
            <a:r>
              <a:rPr lang="en-US" sz="3200" b="1" dirty="0" smtClean="0"/>
              <a:t> "</a:t>
            </a:r>
            <a:r>
              <a:rPr lang="en-US" sz="3200" b="1" dirty="0" err="1" smtClean="0"/>
              <a:t>بأن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المدرس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/>
              <a:t>يدري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أكثر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التلميذ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وأنه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يتحمل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مسؤولية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تنظيم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وضعيات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التعليم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/>
              <a:t>التي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تعتبر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مفيدة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لتعليم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هذا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الأخير</a:t>
            </a:r>
            <a:r>
              <a:rPr lang="en-US" sz="2000" dirty="0" smtClean="0"/>
              <a:t>" </a:t>
            </a:r>
            <a:r>
              <a:rPr lang="en-US" sz="2000" dirty="0" err="1" smtClean="0"/>
              <a:t>joshua</a:t>
            </a:r>
            <a:r>
              <a:rPr lang="en-US" sz="2000" dirty="0" smtClean="0"/>
              <a:t> et </a:t>
            </a:r>
            <a:r>
              <a:rPr lang="en-US" sz="2000" dirty="0" err="1" smtClean="0"/>
              <a:t>dupin</a:t>
            </a:r>
            <a:r>
              <a:rPr lang="en-US" sz="2000" dirty="0" smtClean="0"/>
              <a:t>, 1993 :249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3BAAA-315E-4C48-8132-2D59AD89203F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3200" b="1" dirty="0" err="1" smtClean="0"/>
              <a:t>إذا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كان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المدرس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يتوفر</a:t>
            </a:r>
            <a:r>
              <a:rPr lang="en-US" sz="3200" b="1" dirty="0" smtClean="0"/>
              <a:t> عند  </a:t>
            </a:r>
            <a:r>
              <a:rPr lang="en-US" sz="3200" b="1" dirty="0" err="1" smtClean="0"/>
              <a:t>بداية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النشاط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على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مفاتيح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الدراية</a:t>
            </a:r>
            <a:r>
              <a:rPr lang="en-US" sz="3200" b="1" dirty="0" smtClean="0"/>
              <a:t>، </a:t>
            </a:r>
            <a:r>
              <a:rPr lang="en-US" sz="3200" b="1" dirty="0" err="1" smtClean="0"/>
              <a:t>فإن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التلميذ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جهته</a:t>
            </a:r>
            <a:r>
              <a:rPr lang="en-US" sz="3200" b="1" dirty="0" smtClean="0"/>
              <a:t>، </a:t>
            </a:r>
            <a:r>
              <a:rPr lang="en-US" sz="3200" b="1" dirty="0" err="1" smtClean="0"/>
              <a:t>يطرح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العديد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الأسئلة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حول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هذه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الدراية</a:t>
            </a:r>
            <a:r>
              <a:rPr lang="en-US" sz="3200" b="1" dirty="0" smtClean="0"/>
              <a:t>، </a:t>
            </a:r>
            <a:r>
              <a:rPr lang="en-US" sz="3200" b="1" dirty="0" err="1" smtClean="0"/>
              <a:t>وعند</a:t>
            </a:r>
            <a:r>
              <a:rPr lang="en-US" sz="3200" b="1" dirty="0" smtClean="0"/>
              <a:t> نهاية </a:t>
            </a:r>
            <a:r>
              <a:rPr lang="en-US" sz="3200" b="1" dirty="0" err="1" smtClean="0"/>
              <a:t>التعلم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يكون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التلميذ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قد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غير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علاقته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بهذه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الأخيرة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وإلا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لن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يحصل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التعلم</a:t>
            </a:r>
            <a:r>
              <a:rPr lang="en-US" sz="3200" b="1" dirty="0" smtClean="0"/>
              <a:t>. </a:t>
            </a:r>
            <a:endParaRPr lang="fr-FR" sz="3200" b="1" dirty="0" smtClean="0"/>
          </a:p>
          <a:p>
            <a:pPr algn="r" rtl="1"/>
            <a:r>
              <a:rPr lang="en-US" sz="3200" b="1" dirty="0" err="1" smtClean="0"/>
              <a:t>وتتمثل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الوظيفة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الرئيسة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للتعاقد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الديداكتيكي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في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خلق</a:t>
            </a:r>
            <a:r>
              <a:rPr lang="en-US" sz="3200" b="1" dirty="0" smtClean="0"/>
              <a:t> </a:t>
            </a:r>
            <a:endParaRPr lang="ar-MA" sz="3200" b="1" dirty="0" smtClean="0"/>
          </a:p>
          <a:p>
            <a:pPr algn="ctr" rtl="1">
              <a:buNone/>
            </a:pPr>
            <a:r>
              <a:rPr lang="en-US" sz="3200" b="1" dirty="0" err="1" smtClean="0">
                <a:solidFill>
                  <a:srgbClr val="FFFF00"/>
                </a:solidFill>
              </a:rPr>
              <a:t>أفضل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شروط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تغيير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العلاقات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بالدراية</a:t>
            </a:r>
            <a:r>
              <a:rPr lang="en-US" sz="3200" b="1" dirty="0" smtClean="0">
                <a:solidFill>
                  <a:srgbClr val="FFFF00"/>
                </a:solidFill>
              </a:rPr>
              <a:t> .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375B0-4F27-44E7-AE04-AF4B6EB75BD0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928934"/>
            <a:ext cx="8229600" cy="1186152"/>
          </a:xfrm>
        </p:spPr>
        <p:txBody>
          <a:bodyPr/>
          <a:lstStyle/>
          <a:p>
            <a:pPr algn="r" rtl="1">
              <a:buNone/>
            </a:pPr>
            <a:r>
              <a:rPr lang="en-US" sz="3600" dirty="0" err="1" smtClean="0"/>
              <a:t>التعاقد</a:t>
            </a:r>
            <a:r>
              <a:rPr lang="en-US" sz="3600" dirty="0" smtClean="0"/>
              <a:t> </a:t>
            </a:r>
            <a:r>
              <a:rPr lang="en-US" sz="3600" dirty="0" err="1" smtClean="0"/>
              <a:t>الديداكتيكي</a:t>
            </a:r>
            <a:r>
              <a:rPr lang="en-US" sz="3600" dirty="0" smtClean="0"/>
              <a:t> </a:t>
            </a:r>
            <a:r>
              <a:rPr lang="en-US" sz="3600" dirty="0" err="1" smtClean="0"/>
              <a:t>الجيد</a:t>
            </a:r>
            <a:r>
              <a:rPr lang="en-US" sz="3600" dirty="0" smtClean="0"/>
              <a:t>،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F9CF7-00D8-417F-BAD3-997FCE1CF3F1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928934"/>
            <a:ext cx="8229600" cy="1186152"/>
          </a:xfrm>
        </p:spPr>
        <p:txBody>
          <a:bodyPr/>
          <a:lstStyle/>
          <a:p>
            <a:pPr algn="ctr" rtl="1">
              <a:buNone/>
            </a:pPr>
            <a:r>
              <a:rPr lang="en-US" sz="3600" dirty="0" err="1" smtClean="0"/>
              <a:t>التعاقد</a:t>
            </a:r>
            <a:r>
              <a:rPr lang="en-US" sz="3600" dirty="0" smtClean="0"/>
              <a:t> </a:t>
            </a:r>
            <a:r>
              <a:rPr lang="en-US" sz="3600" dirty="0" err="1" smtClean="0"/>
              <a:t>الديداكتيكي</a:t>
            </a:r>
            <a:r>
              <a:rPr lang="en-US" sz="3600" dirty="0" smtClean="0"/>
              <a:t> </a:t>
            </a:r>
            <a:r>
              <a:rPr lang="en-US" sz="3600" dirty="0" err="1" smtClean="0"/>
              <a:t>الجيد</a:t>
            </a:r>
            <a:r>
              <a:rPr lang="en-US" sz="3600" dirty="0" smtClean="0"/>
              <a:t>، </a:t>
            </a:r>
            <a:r>
              <a:rPr lang="en-US" sz="3600" dirty="0" smtClean="0">
                <a:solidFill>
                  <a:srgbClr val="FFFF00"/>
                </a:solidFill>
              </a:rPr>
              <a:t>هو </a:t>
            </a:r>
            <a:r>
              <a:rPr lang="en-US" sz="3600" dirty="0" err="1" smtClean="0">
                <a:solidFill>
                  <a:srgbClr val="FFFF00"/>
                </a:solidFill>
              </a:rPr>
              <a:t>الذي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يبطل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استعماله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بسرعة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.</a:t>
            </a:r>
            <a:endParaRPr lang="fr-FR" sz="3600" dirty="0" smtClean="0"/>
          </a:p>
          <a:p>
            <a:pPr algn="ctr" rt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7B717-77E9-4CD8-8E48-BAAF34393193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3.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إدراجه</a:t>
            </a:r>
            <a:r>
              <a:rPr lang="en-US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في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زمن</a:t>
            </a:r>
            <a:endParaRPr lang="fr-FR" cap="small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2204864"/>
            <a:ext cx="8153400" cy="4876800"/>
          </a:xfrm>
        </p:spPr>
        <p:txBody>
          <a:bodyPr/>
          <a:lstStyle/>
          <a:p>
            <a:pPr algn="r" rtl="1"/>
            <a:r>
              <a:rPr lang="en-US" sz="3200" b="1" dirty="0" err="1" smtClean="0"/>
              <a:t>ما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هي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العلاقة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الممكنة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بين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التعاقد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الديداكتيكي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والزمن</a:t>
            </a:r>
            <a:r>
              <a:rPr lang="ar-MA" sz="3200" b="1" dirty="0" smtClean="0"/>
              <a:t> ؟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A042C-3AD1-4A2B-AC83-9F221D07069F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1504528"/>
            <a:ext cx="8153400" cy="4876800"/>
          </a:xfrm>
        </p:spPr>
        <p:txBody>
          <a:bodyPr/>
          <a:lstStyle/>
          <a:p>
            <a:pPr algn="r" rtl="1"/>
            <a:r>
              <a:rPr lang="en-US" sz="3200" b="1" dirty="0" err="1" smtClean="0"/>
              <a:t>إن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العلاقة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الديداكتيكية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تتطور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زمنيا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وهي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تنقضي</a:t>
            </a:r>
            <a:r>
              <a:rPr lang="en-US" sz="3200" b="1" dirty="0" smtClean="0"/>
              <a:t> عند نهاية </a:t>
            </a:r>
            <a:r>
              <a:rPr lang="en-US" sz="3200" b="1" dirty="0" err="1" smtClean="0"/>
              <a:t>المسار</a:t>
            </a:r>
            <a:r>
              <a:rPr lang="en-US" sz="3200" b="1" dirty="0" smtClean="0"/>
              <a:t>. </a:t>
            </a:r>
            <a:endParaRPr lang="ar-MA" sz="3200" b="1" dirty="0" smtClean="0"/>
          </a:p>
          <a:p>
            <a:pPr algn="r" rtl="1">
              <a:buNone/>
            </a:pPr>
            <a:r>
              <a:rPr lang="ar-MA" sz="3200" b="1" dirty="0" smtClean="0"/>
              <a:t>   </a:t>
            </a:r>
            <a:r>
              <a:rPr lang="en-US" sz="3200" b="1" dirty="0" err="1" smtClean="0"/>
              <a:t>لكن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عملية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بناء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المعارف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طرف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التلميذ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تظل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مستمرة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بحيث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تتجاوز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حصة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الدرس</a:t>
            </a:r>
            <a:r>
              <a:rPr lang="en-US" sz="3200" b="1" dirty="0" smtClean="0"/>
              <a:t> . </a:t>
            </a:r>
            <a:endParaRPr lang="ar-MA" sz="3200" b="1" dirty="0" smtClean="0"/>
          </a:p>
          <a:p>
            <a:pPr algn="r" rtl="1">
              <a:buNone/>
            </a:pPr>
            <a:r>
              <a:rPr lang="ar-MA" sz="3200" b="1" dirty="0" smtClean="0"/>
              <a:t>    </a:t>
            </a:r>
            <a:r>
              <a:rPr lang="en-US" sz="3200" b="1" dirty="0" err="1" smtClean="0"/>
              <a:t>هكذا</a:t>
            </a:r>
            <a:r>
              <a:rPr lang="en-US" sz="3200" b="1" dirty="0" smtClean="0"/>
              <a:t> ، </a:t>
            </a:r>
            <a:r>
              <a:rPr lang="en-US" sz="3200" b="1" dirty="0" err="1" smtClean="0"/>
              <a:t>تحيا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العلاقة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الديداكتيكية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بعدا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زمنيا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مزدوجا</a:t>
            </a:r>
            <a:r>
              <a:rPr lang="en-US" sz="3200" b="1" dirty="0" smtClean="0"/>
              <a:t> : </a:t>
            </a:r>
            <a:endParaRPr lang="fr-FR" sz="3200" b="1" dirty="0" smtClean="0"/>
          </a:p>
          <a:p>
            <a:pPr algn="r" rtl="1"/>
            <a:r>
              <a:rPr lang="en-US" sz="3200" b="1" dirty="0" smtClean="0"/>
              <a:t>-</a:t>
            </a:r>
            <a:r>
              <a:rPr lang="en-US" sz="3200" b="1" dirty="0" err="1" smtClean="0"/>
              <a:t>سلم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زمني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قصير</a:t>
            </a:r>
            <a:r>
              <a:rPr lang="en-US" sz="3200" b="1" dirty="0" smtClean="0"/>
              <a:t> ] </a:t>
            </a:r>
            <a:r>
              <a:rPr lang="en-US" sz="3200" b="1" dirty="0" err="1" smtClean="0"/>
              <a:t>يطابق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على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العموم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حصة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الدرس</a:t>
            </a:r>
            <a:r>
              <a:rPr lang="en-US" sz="3200" b="1" dirty="0" smtClean="0"/>
              <a:t> [ </a:t>
            </a:r>
            <a:endParaRPr lang="fr-FR" sz="3200" b="1" dirty="0" smtClean="0"/>
          </a:p>
          <a:p>
            <a:pPr algn="r" rtl="1"/>
            <a:r>
              <a:rPr lang="en-US" sz="3200" b="1" dirty="0" smtClean="0"/>
              <a:t>-</a:t>
            </a:r>
            <a:r>
              <a:rPr lang="en-US" sz="3200" b="1" dirty="0" err="1" smtClean="0"/>
              <a:t>سلم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زمني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طويل</a:t>
            </a:r>
            <a:r>
              <a:rPr lang="en-US" sz="3200" b="1" dirty="0" smtClean="0"/>
              <a:t> ]</a:t>
            </a:r>
            <a:r>
              <a:rPr lang="en-US" sz="3200" b="1" dirty="0" err="1" smtClean="0"/>
              <a:t>يطابق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على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العموم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عملية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بناء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المعارف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طرف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التلميذ</a:t>
            </a:r>
            <a:r>
              <a:rPr lang="en-US" sz="3200" b="1" dirty="0" smtClean="0"/>
              <a:t> [</a:t>
            </a:r>
            <a:endParaRPr lang="fr-FR" sz="32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FAD31-13F8-48AB-B47A-410312A68BDF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4.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تأثيره</a:t>
            </a:r>
            <a:r>
              <a:rPr lang="en-US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على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المنط</a:t>
            </a:r>
            <a:r>
              <a:rPr lang="ar-MA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ق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ة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المحاذية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للتطور</a:t>
            </a:r>
            <a:endParaRPr lang="ar-MA" cap="small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2924944"/>
            <a:ext cx="8153400" cy="4876800"/>
          </a:xfrm>
        </p:spPr>
        <p:txBody>
          <a:bodyPr/>
          <a:lstStyle/>
          <a:p>
            <a:pPr algn="r" rtl="1"/>
            <a:r>
              <a:rPr lang="en-US" sz="3200" b="1" dirty="0" err="1" smtClean="0"/>
              <a:t>المنطقة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المحاذية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للتطور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هي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الفارق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بين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مستوى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حل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المشاكل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تحت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إشراف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وبمساعدة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الراشد</a:t>
            </a:r>
            <a:r>
              <a:rPr lang="en-US" sz="3200" b="1" dirty="0" smtClean="0"/>
              <a:t>، </a:t>
            </a:r>
            <a:r>
              <a:rPr lang="en-US" sz="3200" b="1" dirty="0" err="1" smtClean="0"/>
              <a:t>ومستوى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حل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المشاكل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ذاتيا</a:t>
            </a:r>
            <a:r>
              <a:rPr lang="en-US" sz="3200" b="1" dirty="0" smtClean="0"/>
              <a:t>. </a:t>
            </a:r>
            <a:endParaRPr lang="ar-MA" sz="3200" b="1" dirty="0" smtClean="0"/>
          </a:p>
          <a:p>
            <a:pPr algn="r" rtl="1">
              <a:buNone/>
            </a:pPr>
            <a:r>
              <a:rPr lang="ar-MA" sz="3200" b="1" dirty="0" smtClean="0"/>
              <a:t>        </a:t>
            </a:r>
          </a:p>
          <a:p>
            <a:pPr algn="r" rtl="1">
              <a:buNone/>
            </a:pPr>
            <a:r>
              <a:rPr lang="ar-MA" sz="3200" b="1" dirty="0" smtClean="0"/>
              <a:t>    </a:t>
            </a:r>
            <a:endParaRPr lang="fr-FR" sz="32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A97D6-90C4-40AC-B254-CB05E105824E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E61A1-E6B7-40CF-9ACB-1764BB496925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sz="5400" dirty="0" smtClean="0"/>
              <a:t>المقدمة الأولى: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98650" y="3068960"/>
            <a:ext cx="8153400" cy="4876800"/>
          </a:xfrm>
        </p:spPr>
        <p:txBody>
          <a:bodyPr/>
          <a:lstStyle/>
          <a:p>
            <a:pPr marL="0" indent="0" algn="r" rtl="1">
              <a:buNone/>
            </a:pPr>
            <a:r>
              <a:rPr lang="ar-MA" sz="3600" dirty="0" smtClean="0"/>
              <a:t>التعاقد </a:t>
            </a:r>
            <a:r>
              <a:rPr lang="ar-MA" sz="3600" dirty="0" err="1" smtClean="0"/>
              <a:t>الديداكتيكي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832206"/>
            <a:ext cx="1015894" cy="101589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933AF-CA6F-4A99-A055-D28A2F6FA166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4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5.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تأثيره</a:t>
            </a:r>
            <a:r>
              <a:rPr lang="en-US" cap="small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على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دينامية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الأوضاع</a:t>
            </a:r>
            <a:r>
              <a:rPr lang="en-US" cap="small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cap="sm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الديداكتيكية</a:t>
            </a:r>
            <a:endParaRPr lang="fr-FR" cap="small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D17EE-B0F8-43B3-A235-C96FBDA53046}" type="datetime1">
              <a:rPr lang="fr-FR" smtClean="0"/>
              <a:t>09/09/2018</a:t>
            </a:fld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jb\Documents\السنة التكوينية في التفتيش\ديداكتيك التربية الاسلامية\العروض المنجزة\صور ونماذج\دقة التعلم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44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86380" y="-24"/>
            <a:ext cx="1571636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E8B13-199A-4A64-861E-7CBCE577EE59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3140968"/>
            <a:ext cx="8481534" cy="1728192"/>
          </a:xfrm>
        </p:spPr>
        <p:txBody>
          <a:bodyPr>
            <a:normAutofit/>
          </a:bodyPr>
          <a:lstStyle/>
          <a:p>
            <a:pPr algn="ctr" rtl="1"/>
            <a:r>
              <a:rPr lang="en-US" sz="3600" b="1" dirty="0" err="1" smtClean="0"/>
              <a:t>من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خلال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هذه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المميزات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الخمس</a:t>
            </a:r>
            <a:r>
              <a:rPr lang="en-US" sz="3600" b="1" dirty="0" smtClean="0"/>
              <a:t>، </a:t>
            </a:r>
            <a:r>
              <a:rPr lang="en-US" sz="3600" b="1" dirty="0" err="1" smtClean="0"/>
              <a:t>يبدو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التعاقد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الديداكتيكي</a:t>
            </a:r>
            <a:r>
              <a:rPr lang="en-US" sz="3600" b="1" dirty="0" smtClean="0"/>
              <a:t> </a:t>
            </a:r>
            <a:endParaRPr lang="ar-MA" sz="3600" b="1" dirty="0" smtClean="0"/>
          </a:p>
          <a:p>
            <a:pPr algn="ctr" rtl="1"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مضادا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للتعاقد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FD853-0FCF-4231-9619-28C296EB2267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sz="5400" dirty="0" smtClean="0"/>
              <a:t>المقدمة الثانية: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8720" y="2780928"/>
            <a:ext cx="8153400" cy="4876800"/>
          </a:xfrm>
        </p:spPr>
        <p:txBody>
          <a:bodyPr/>
          <a:lstStyle/>
          <a:p>
            <a:pPr marL="0" indent="0" algn="r" rtl="1">
              <a:buNone/>
            </a:pPr>
            <a:r>
              <a:rPr lang="ar-MA" sz="3600" dirty="0" smtClean="0"/>
              <a:t>شرطي التكامل والانسجام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708920"/>
            <a:ext cx="1019750" cy="9709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077072"/>
            <a:ext cx="3069404" cy="2073567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ADA71-3C4E-4C46-9B17-1C51666F4821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dirty="0" smtClean="0"/>
              <a:t>نشاط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2634" y="1600200"/>
            <a:ext cx="8153400" cy="4876800"/>
          </a:xfrm>
        </p:spPr>
        <p:txBody>
          <a:bodyPr/>
          <a:lstStyle/>
          <a:p>
            <a:pPr algn="r" rtl="1"/>
            <a:r>
              <a:rPr lang="ar-MA" sz="3200" dirty="0" smtClean="0"/>
              <a:t>هل من تركيب؟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528231" y="5236110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المحتوى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791383" y="4245359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أهداف النشاط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6521859" y="4182645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المنهاج التربوي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6488537" y="3219108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المقاربة البيداغوجية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774493" y="3213751"/>
            <a:ext cx="250941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المعين </a:t>
            </a:r>
            <a:r>
              <a:rPr kumimoji="0" lang="ar-MA" sz="2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الديداكتيكي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2123728" y="2223000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الإنجاز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1026587" y="4363616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الكفاية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5037645" y="2223000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التقويم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057087" y="3163150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المهارة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205"/>
            <a:ext cx="2106288" cy="1184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à coins arrondis 18"/>
          <p:cNvSpPr/>
          <p:nvPr/>
        </p:nvSpPr>
        <p:spPr bwMode="auto">
          <a:xfrm>
            <a:off x="5242275" y="5236110"/>
            <a:ext cx="2492524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القدرة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26923-08EE-4913-814A-CAC4EA467BF3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1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9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2564904"/>
            <a:ext cx="7772400" cy="990600"/>
          </a:xfrm>
        </p:spPr>
        <p:txBody>
          <a:bodyPr/>
          <a:lstStyle/>
          <a:p>
            <a:r>
              <a:rPr lang="ar-MA" dirty="0" smtClean="0"/>
              <a:t>مقترحات </a:t>
            </a:r>
            <a:r>
              <a:rPr lang="ar-MA" dirty="0" err="1" smtClean="0"/>
              <a:t>ديداكتيكية</a:t>
            </a:r>
            <a:r>
              <a:rPr lang="ar-MA" dirty="0" smtClean="0"/>
              <a:t>......</a:t>
            </a:r>
            <a:endParaRPr lang="fr-FR" dirty="0"/>
          </a:p>
        </p:txBody>
      </p:sp>
      <p:pic>
        <p:nvPicPr>
          <p:cNvPr id="2050" name="Picture 2" descr="RÃ©sultat de recherche d'images pour &quot;ecrir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35" y="5133866"/>
            <a:ext cx="2328193" cy="17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40EC6-F13D-4C08-848F-8590B6923D92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8025601">
            <a:off x="2720449" y="6823554"/>
            <a:ext cx="7772400" cy="990600"/>
          </a:xfrm>
        </p:spPr>
        <p:txBody>
          <a:bodyPr/>
          <a:lstStyle/>
          <a:p>
            <a:pPr algn="r"/>
            <a:r>
              <a:rPr lang="ar-MA" sz="3200" dirty="0" smtClean="0">
                <a:latin typeface="Amiri" panose="00000500000000000000" pitchFamily="2" charset="-78"/>
                <a:cs typeface="Amiri" panose="00000500000000000000" pitchFamily="2" charset="-78"/>
              </a:rPr>
              <a:t>شكرا على حسن المتابعة</a:t>
            </a:r>
            <a:endParaRPr lang="fr-FR" sz="32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53" y="2077975"/>
            <a:ext cx="3600399" cy="327811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33E35-AB4B-45A7-AD08-77BFBD6BF6DF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dirty="0" smtClean="0"/>
              <a:t>مجرد أسئلة للتأمل: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 bwMode="auto">
          <a:xfrm>
            <a:off x="844550" y="2060848"/>
            <a:ext cx="8153400" cy="69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MA" sz="3200" kern="0" dirty="0" smtClean="0">
                <a:latin typeface="ae_AlMohanad" pitchFamily="18" charset="-78"/>
                <a:cs typeface="ae_AlMohanad" pitchFamily="18" charset="-78"/>
              </a:rPr>
              <a:t>   السؤال1:</a:t>
            </a:r>
          </a:p>
          <a:p>
            <a:pPr marL="0" lvl="0" indent="0" algn="ctr" rtl="1">
              <a:lnSpc>
                <a:spcPct val="150000"/>
              </a:lnSpc>
              <a:buClr>
                <a:srgbClr val="99FFCC"/>
              </a:buClr>
              <a:buNone/>
            </a:pPr>
            <a:r>
              <a:rPr lang="ar-MA" sz="3200" kern="0" dirty="0" smtClean="0">
                <a:solidFill>
                  <a:srgbClr val="FFFFFF"/>
                </a:solidFill>
                <a:latin typeface="ae_AlMohanad" pitchFamily="18" charset="-78"/>
                <a:cs typeface="ae_AlMohanad" pitchFamily="18" charset="-78"/>
              </a:rPr>
              <a:t>لماذا </a:t>
            </a:r>
            <a:r>
              <a:rPr lang="ar-MA" sz="3200" kern="0" dirty="0">
                <a:solidFill>
                  <a:srgbClr val="FFFFFF"/>
                </a:solidFill>
                <a:latin typeface="ae_AlMohanad" pitchFamily="18" charset="-78"/>
                <a:cs typeface="ae_AlMohanad" pitchFamily="18" charset="-78"/>
              </a:rPr>
              <a:t>يعجز المتعلمون عن إنجاز الأنشطة التقويمية بمجرد تغيير بسيط في المعطيات التي </a:t>
            </a:r>
            <a:r>
              <a:rPr lang="ar-MA" sz="3200" kern="0" dirty="0" smtClean="0">
                <a:solidFill>
                  <a:srgbClr val="FFFFFF"/>
                </a:solidFill>
                <a:latin typeface="ae_AlMohanad" pitchFamily="18" charset="-78"/>
                <a:cs typeface="ae_AlMohanad" pitchFamily="18" charset="-78"/>
              </a:rPr>
              <a:t>تلقوها؟</a:t>
            </a:r>
            <a:endParaRPr lang="fr-FR" sz="3200" kern="0" dirty="0">
              <a:solidFill>
                <a:srgbClr val="FFFFFF"/>
              </a:solidFill>
              <a:latin typeface="ae_AlMohanad" pitchFamily="18" charset="-78"/>
              <a:cs typeface="ae_AlMohanad" pitchFamily="18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ar-MA" sz="2000" kern="0" dirty="0" smtClean="0">
              <a:latin typeface="ae_AlMohanad" pitchFamily="18" charset="-78"/>
              <a:cs typeface="ae_AlMohanad" pitchFamily="18" charset="-78"/>
            </a:endParaRPr>
          </a:p>
          <a:p>
            <a:pPr algn="ctr" rtl="1">
              <a:lnSpc>
                <a:spcPct val="150000"/>
              </a:lnSpc>
            </a:pPr>
            <a:endParaRPr lang="ar-MA" sz="2000" kern="0" dirty="0" smtClean="0">
              <a:latin typeface="ae_AlMohanad" pitchFamily="18" charset="-78"/>
              <a:cs typeface="ae_AlMohanad" pitchFamily="18" charset="-78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ar-MA" sz="3200" kern="0" dirty="0" smtClean="0">
              <a:solidFill>
                <a:srgbClr val="1F497D"/>
              </a:solidFill>
              <a:latin typeface="ae_AlMohanad" pitchFamily="18" charset="-78"/>
              <a:cs typeface="ae_AlMohanad" pitchFamily="18" charset="-78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ar-MA" sz="3200" b="1" kern="0" dirty="0" smtClean="0">
              <a:solidFill>
                <a:prstClr val="black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7602F-BB5C-4977-AF28-1F5B8F25D7E1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09936" y="1916832"/>
            <a:ext cx="7038528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CC"/>
              </a:buClr>
              <a:buSzPct val="75000"/>
              <a:buFont typeface="Wingdings" panose="05000000000000000000" pitchFamily="2" charset="2"/>
              <a:buChar char="v"/>
            </a:pPr>
            <a:r>
              <a:rPr kumimoji="1" lang="ar-MA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e_AlMohanad" pitchFamily="18" charset="-78"/>
                <a:cs typeface="ae_AlMohanad" pitchFamily="18" charset="-78"/>
              </a:rPr>
              <a:t>السؤال2:</a:t>
            </a:r>
          </a:p>
          <a:p>
            <a:pPr lvl="0" algn="ct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CC"/>
              </a:buClr>
              <a:buSzPct val="75000"/>
            </a:pPr>
            <a:r>
              <a:rPr kumimoji="1" lang="ar-MA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e_AlMohanad" pitchFamily="18" charset="-78"/>
                <a:cs typeface="ae_AlMohanad" pitchFamily="18" charset="-78"/>
              </a:rPr>
              <a:t>«لست أدري لماذا لا يفهم المدرسون لماذا لا يفهم المتعلمون؟» </a:t>
            </a:r>
            <a:r>
              <a:rPr kumimoji="1" lang="ar-MA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e_AlMohanad" pitchFamily="18" charset="-78"/>
                <a:cs typeface="ae_AlMohanad" pitchFamily="18" charset="-78"/>
              </a:rPr>
              <a:t>ج.باشلار</a:t>
            </a:r>
            <a:endParaRPr kumimoji="1" lang="ar-MA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e_AlMohanad" pitchFamily="18" charset="-78"/>
              <a:cs typeface="ae_AlMohanad" pitchFamily="18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CC"/>
              </a:buClr>
              <a:buSzPct val="75000"/>
            </a:pPr>
            <a:endParaRPr kumimoji="1" lang="ar-MA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9" name="Espace réservé du contenu 6"/>
          <p:cNvSpPr>
            <a:spLocks noGrp="1"/>
          </p:cNvSpPr>
          <p:nvPr>
            <p:ph idx="1"/>
          </p:nvPr>
        </p:nvSpPr>
        <p:spPr>
          <a:xfrm>
            <a:off x="978132" y="5301208"/>
            <a:ext cx="8153400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endParaRPr lang="ar-MA" sz="2000" dirty="0">
              <a:latin typeface="ae_AlMohanad" pitchFamily="18" charset="-78"/>
              <a:cs typeface="ae_AlMohanad" pitchFamily="18" charset="-78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ar-MA" sz="3200" dirty="0">
              <a:solidFill>
                <a:srgbClr val="1F497D"/>
              </a:solidFill>
              <a:latin typeface="ae_AlMohanad" pitchFamily="18" charset="-78"/>
              <a:cs typeface="ae_AlMohanad" pitchFamily="18" charset="-78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ar-MA" sz="3200" b="1" dirty="0">
              <a:solidFill>
                <a:prstClr val="black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endParaRPr lang="fr-FR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cs typeface="Traditional Arabic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C8F15-0D88-4901-ADB1-36FACAD693C5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0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dirty="0" smtClean="0"/>
              <a:t>في البدء: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MA" dirty="0" smtClean="0"/>
              <a:t>         </a:t>
            </a:r>
            <a:r>
              <a:rPr lang="ar-MA" sz="3600" dirty="0" smtClean="0"/>
              <a:t>تتركب العلاقة </a:t>
            </a:r>
            <a:r>
              <a:rPr lang="ar-MA" sz="3600" dirty="0" err="1" smtClean="0"/>
              <a:t>الديداكتيكية</a:t>
            </a:r>
            <a:r>
              <a:rPr lang="ar-MA" sz="3600" dirty="0" smtClean="0"/>
              <a:t> من الأبعاد </a:t>
            </a:r>
            <a:r>
              <a:rPr lang="ar-MA" sz="3200" dirty="0" smtClean="0"/>
              <a:t>الثلاثة : المعرفة - المتعلم - المدرس، ولكل طرف في هذه العلاقة مجاله الخاص الذي قد يدافع عنه ولا يقبل الدخيل عليه.</a:t>
            </a:r>
            <a:endParaRPr lang="fr-FR" sz="3200" dirty="0" smtClean="0"/>
          </a:p>
          <a:p>
            <a:pPr algn="r" rtl="1">
              <a:buNone/>
            </a:pPr>
            <a:r>
              <a:rPr lang="ar-MA" sz="3200" dirty="0" smtClean="0"/>
              <a:t>      وفي الوقت نفسه يطلب من هذه العلاقة أن تقوم وتستمر لتحقيق التعلم.</a:t>
            </a:r>
            <a:endParaRPr lang="fr-FR" sz="3200" dirty="0" smtClean="0"/>
          </a:p>
          <a:p>
            <a:pPr algn="r" rtl="1">
              <a:buNone/>
            </a:pPr>
            <a:endParaRPr lang="fr-FR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6BD7C-6DF5-4C53-B276-6FE1D77A611E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39135"/>
              </p:ext>
            </p:extLst>
          </p:nvPr>
        </p:nvGraphicFramePr>
        <p:xfrm>
          <a:off x="4932040" y="1628801"/>
          <a:ext cx="3983360" cy="5149960"/>
        </p:xfrm>
        <a:graphic>
          <a:graphicData uri="http://schemas.openxmlformats.org/drawingml/2006/table">
            <a:tbl>
              <a:tblPr rtl="1"/>
              <a:tblGrid>
                <a:gridCol w="3983360"/>
              </a:tblGrid>
              <a:tr h="57878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الفرضية </a:t>
                      </a:r>
                      <a:r>
                        <a:rPr kumimoji="0" lang="ar-S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الأنطولوجية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35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المعرفة تلقن للفرد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2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كل علم يتحدد بموضوعه التجريبي (ملاحظة وصف تفسير)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88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القوانين والمفاهيم العلمية لها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وجود قائم الذات،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وهي انعكاس مطابق تماما للعالم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3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المعارف مطابقة للواقع، وهي قابلة للنقل، وليس في وسع  الذات إلا أن تتلقاها وتراكمها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128380"/>
              </p:ext>
            </p:extLst>
          </p:nvPr>
        </p:nvGraphicFramePr>
        <p:xfrm>
          <a:off x="971600" y="1597715"/>
          <a:ext cx="3493647" cy="5072930"/>
        </p:xfrm>
        <a:graphic>
          <a:graphicData uri="http://schemas.openxmlformats.org/drawingml/2006/table">
            <a:tbl>
              <a:tblPr rtl="1"/>
              <a:tblGrid>
                <a:gridCol w="3493647"/>
              </a:tblGrid>
              <a:tr h="57036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الفرضية البنائية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9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الفرد نفسه هو الذي يقوم ببناء معارفه بنفسه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18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الأسبقية المطلقة للذات</a:t>
                      </a: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العارفة</a:t>
                      </a: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التي تبني مع</a:t>
                      </a:r>
                      <a:r>
                        <a:rPr kumimoji="0" lang="ar-M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</a:t>
                      </a: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رفها الخاصة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856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لا معنى للمعرفة خارج الذات العارفة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28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المعرفة لا تقبل النقل (التلقين) لأن المتعلم يبني بنفسه معارفه حول المعارف العلمية المدرسية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99242" y="295870"/>
            <a:ext cx="3249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ar-MA" sz="5400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بين فرضيتين: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467AD-B09C-4ECF-8C82-09E728F65C97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8837" y="1686329"/>
            <a:ext cx="8333928" cy="4876800"/>
          </a:xfrm>
        </p:spPr>
        <p:txBody>
          <a:bodyPr/>
          <a:lstStyle/>
          <a:p>
            <a:pPr algn="just" rtl="1">
              <a:buNone/>
            </a:pPr>
            <a:r>
              <a:rPr lang="ar-MA" dirty="0" smtClean="0"/>
              <a:t>           حاول الخبراء تناول قضية البناء </a:t>
            </a:r>
            <a:r>
              <a:rPr lang="ar-MA" dirty="0" err="1" smtClean="0"/>
              <a:t>الديداكتيكي</a:t>
            </a:r>
            <a:r>
              <a:rPr lang="ar-MA" dirty="0" smtClean="0"/>
              <a:t> في إطار المثلث </a:t>
            </a:r>
            <a:r>
              <a:rPr lang="ar-MA" dirty="0" err="1" smtClean="0"/>
              <a:t>الديداكتيكي</a:t>
            </a:r>
            <a:r>
              <a:rPr lang="ar-MA" dirty="0" smtClean="0"/>
              <a:t> من زوايا مختلفة لكن بدون نتيجة إيجابية فعالة، حتى جاء بروسو </a:t>
            </a:r>
            <a:r>
              <a:rPr lang="ar-MA" dirty="0" err="1" smtClean="0"/>
              <a:t>بابداع</a:t>
            </a:r>
            <a:r>
              <a:rPr lang="ar-MA" dirty="0" smtClean="0"/>
              <a:t> مفهوم جديد اعتبره هو </a:t>
            </a:r>
            <a:r>
              <a:rPr lang="ar-MA" dirty="0" smtClean="0">
                <a:solidFill>
                  <a:srgbClr val="FF0000"/>
                </a:solidFill>
              </a:rPr>
              <a:t>مضخة</a:t>
            </a:r>
            <a:r>
              <a:rPr lang="ar-MA" dirty="0" smtClean="0"/>
              <a:t> تلك العلاقة </a:t>
            </a:r>
            <a:r>
              <a:rPr lang="ar-MA" dirty="0" err="1" smtClean="0"/>
              <a:t>الديداكتيكية</a:t>
            </a:r>
            <a:r>
              <a:rPr lang="ar-MA" dirty="0" smtClean="0"/>
              <a:t> :</a:t>
            </a:r>
            <a:endParaRPr lang="fr-FR" dirty="0" smtClean="0"/>
          </a:p>
          <a:p>
            <a:pPr algn="just" rtl="1">
              <a:buNone/>
            </a:pPr>
            <a:r>
              <a:rPr lang="ar-MA" dirty="0" smtClean="0"/>
              <a:t>                             إنه </a:t>
            </a:r>
            <a:r>
              <a:rPr lang="ar-MA" b="1" dirty="0" smtClean="0">
                <a:solidFill>
                  <a:srgbClr val="FFFF00"/>
                </a:solidFill>
              </a:rPr>
              <a:t>التعاقد </a:t>
            </a:r>
            <a:r>
              <a:rPr lang="ar-MA" b="1" dirty="0" err="1" smtClean="0">
                <a:solidFill>
                  <a:srgbClr val="FFFF00"/>
                </a:solidFill>
              </a:rPr>
              <a:t>الديداكتيكي</a:t>
            </a:r>
            <a:r>
              <a:rPr lang="ar-MA" b="1" dirty="0" smtClean="0"/>
              <a:t>.</a:t>
            </a:r>
            <a:endParaRPr lang="fr-FR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861C1-BCE7-442A-9004-AE88E660D171}" type="datetime1">
              <a:rPr lang="fr-FR" smtClean="0"/>
              <a:t>09/09/2018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sz="3600" b="1" dirty="0" smtClean="0"/>
              <a:t>ما المراد بالتعاقد </a:t>
            </a:r>
            <a:r>
              <a:rPr lang="ar-MA" sz="3600" b="1" dirty="0" err="1" smtClean="0"/>
              <a:t>الديداكتيكي</a:t>
            </a:r>
            <a:r>
              <a:rPr lang="ar-MA" sz="3600" b="1" dirty="0" smtClean="0"/>
              <a:t>؟</a:t>
            </a:r>
            <a:endParaRPr lang="fr-FR" sz="3600" b="1" dirty="0"/>
          </a:p>
        </p:txBody>
      </p:sp>
      <p:pic>
        <p:nvPicPr>
          <p:cNvPr id="7" name="Picture 2" descr="Résultat de recherche d'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63855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E8804-753B-4130-9B33-5FBFB612BA27}" type="datetime1">
              <a:rPr lang="fr-FR" smtClean="0"/>
              <a:t>09/09/2018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irale">
  <a:themeElements>
    <a:clrScheme name="Spiral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Spiral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piral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pirale 1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2.xml><?xml version="1.0" encoding="utf-8"?>
<a:themeOverride xmlns:a="http://schemas.openxmlformats.org/drawingml/2006/main">
  <a:clrScheme name="Spirale 1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1093</Words>
  <Application>Microsoft Office PowerPoint</Application>
  <PresentationFormat>Affichage à l'écran (4:3)</PresentationFormat>
  <Paragraphs>161</Paragraphs>
  <Slides>36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50" baseType="lpstr">
      <vt:lpstr>ae_AlMohanad</vt:lpstr>
      <vt:lpstr>AGA Granada Regular</vt:lpstr>
      <vt:lpstr>Al-QuranAlKareem</vt:lpstr>
      <vt:lpstr>Amiri</vt:lpstr>
      <vt:lpstr>Arabic Typesetting</vt:lpstr>
      <vt:lpstr>Arial Narrow</vt:lpstr>
      <vt:lpstr>Calibri</vt:lpstr>
      <vt:lpstr>Impact</vt:lpstr>
      <vt:lpstr>Monotype Sorts</vt:lpstr>
      <vt:lpstr>Segoe UI</vt:lpstr>
      <vt:lpstr>Times New Roman</vt:lpstr>
      <vt:lpstr>Traditional Arabic</vt:lpstr>
      <vt:lpstr>Wingdings</vt:lpstr>
      <vt:lpstr>Spirale</vt:lpstr>
      <vt:lpstr>مقدمات ديداكتيكية</vt:lpstr>
      <vt:lpstr>على سبيل البدء:</vt:lpstr>
      <vt:lpstr>المقدمة الأولى:</vt:lpstr>
      <vt:lpstr>مجرد أسئلة للتأمل:</vt:lpstr>
      <vt:lpstr>Présentation PowerPoint</vt:lpstr>
      <vt:lpstr>في البدء:</vt:lpstr>
      <vt:lpstr>Présentation PowerPoint</vt:lpstr>
      <vt:lpstr>Présentation PowerPoint</vt:lpstr>
      <vt:lpstr>Présentation PowerPoint</vt:lpstr>
      <vt:lpstr>Présentation PowerPoint</vt:lpstr>
      <vt:lpstr>تعريف:</vt:lpstr>
      <vt:lpstr>التعاقد بالمعنى الأصلي</vt:lpstr>
      <vt:lpstr>العقد البيداغوجي: CONTRAT  PEDAGOGIQUE </vt:lpstr>
      <vt:lpstr>Présentation PowerPoint</vt:lpstr>
      <vt:lpstr>Présentation PowerPoint</vt:lpstr>
      <vt:lpstr>التعاقد الديداكتيكي</vt:lpstr>
      <vt:lpstr>التعاقد الديداكتيكي: </vt:lpstr>
      <vt:lpstr>Présentation PowerPoint</vt:lpstr>
      <vt:lpstr>العقد الديداكتيكي وخصوصية المحتوى:</vt:lpstr>
      <vt:lpstr>مميزات التعاقد الديداكتيكي :</vt:lpstr>
      <vt:lpstr>1. تموقعه داخل العلاقة الديداكتيكية</vt:lpstr>
      <vt:lpstr>2. العمل على تغيير العلاقة بالدراية</vt:lpstr>
      <vt:lpstr>Présentation PowerPoint</vt:lpstr>
      <vt:lpstr>Présentation PowerPoint</vt:lpstr>
      <vt:lpstr>Présentation PowerPoint</vt:lpstr>
      <vt:lpstr>3. إدراجه في زمن</vt:lpstr>
      <vt:lpstr>Présentation PowerPoint</vt:lpstr>
      <vt:lpstr>4. تأثيره على المنطقة المحاذية للتطور</vt:lpstr>
      <vt:lpstr>Présentation PowerPoint</vt:lpstr>
      <vt:lpstr>5. تأثيره على دينامية الأوضاع الديداكتيكية</vt:lpstr>
      <vt:lpstr>Présentation PowerPoint</vt:lpstr>
      <vt:lpstr>Présentation PowerPoint</vt:lpstr>
      <vt:lpstr>المقدمة الثانية:</vt:lpstr>
      <vt:lpstr>نشاط :</vt:lpstr>
      <vt:lpstr>مقترحات ديداكتيكية......</vt:lpstr>
      <vt:lpstr>شكرا على حسن المتابعة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kamal</dc:creator>
  <cp:lastModifiedBy>hp</cp:lastModifiedBy>
  <cp:revision>108</cp:revision>
  <dcterms:created xsi:type="dcterms:W3CDTF">2011-12-26T20:09:20Z</dcterms:created>
  <dcterms:modified xsi:type="dcterms:W3CDTF">2018-09-09T17:46:06Z</dcterms:modified>
</cp:coreProperties>
</file>