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0" r:id="rId1"/>
  </p:sldMasterIdLst>
  <p:notesMasterIdLst>
    <p:notesMasterId r:id="rId27"/>
  </p:notesMasterIdLst>
  <p:sldIdLst>
    <p:sldId id="296" r:id="rId2"/>
    <p:sldId id="297" r:id="rId3"/>
    <p:sldId id="298" r:id="rId4"/>
    <p:sldId id="317" r:id="rId5"/>
    <p:sldId id="307" r:id="rId6"/>
    <p:sldId id="300" r:id="rId7"/>
    <p:sldId id="301" r:id="rId8"/>
    <p:sldId id="302" r:id="rId9"/>
    <p:sldId id="314" r:id="rId10"/>
    <p:sldId id="319" r:id="rId11"/>
    <p:sldId id="318" r:id="rId12"/>
    <p:sldId id="321" r:id="rId13"/>
    <p:sldId id="316" r:id="rId14"/>
    <p:sldId id="299" r:id="rId15"/>
    <p:sldId id="303" r:id="rId16"/>
    <p:sldId id="308" r:id="rId17"/>
    <p:sldId id="309" r:id="rId18"/>
    <p:sldId id="310" r:id="rId19"/>
    <p:sldId id="305" r:id="rId20"/>
    <p:sldId id="304" r:id="rId21"/>
    <p:sldId id="295" r:id="rId22"/>
    <p:sldId id="311" r:id="rId23"/>
    <p:sldId id="312" r:id="rId24"/>
    <p:sldId id="322" r:id="rId25"/>
    <p:sldId id="313" r:id="rId26"/>
  </p:sldIdLst>
  <p:sldSz cx="9144000" cy="6858000" type="screen4x3"/>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58" d="100"/>
          <a:sy n="58" d="100"/>
        </p:scale>
        <p:origin x="1454" y="2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2C8556-13F5-43F2-BB50-5163F6A65980}" type="datetimeFigureOut">
              <a:rPr lang="fr-FR" smtClean="0"/>
              <a:pPr/>
              <a:t>12/12/2018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EC4569-29BA-4BFA-8124-1E24120AAD60}"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عنصر نائب لصورة الشريحة 1"/>
          <p:cNvSpPr>
            <a:spLocks noGrp="1" noRot="1" noChangeAspect="1"/>
          </p:cNvSpPr>
          <p:nvPr>
            <p:ph type="sldImg"/>
          </p:nvPr>
        </p:nvSpPr>
        <p:spPr bwMode="auto">
          <a:noFill/>
          <a:ln>
            <a:solidFill>
              <a:srgbClr val="000000"/>
            </a:solidFill>
            <a:miter lim="800000"/>
            <a:headEnd/>
            <a:tailEnd/>
          </a:ln>
        </p:spPr>
      </p:sp>
      <p:sp>
        <p:nvSpPr>
          <p:cNvPr id="53250" name="عنصر نائب للملاحظات 2"/>
          <p:cNvSpPr>
            <a:spLocks noGrp="1"/>
          </p:cNvSpPr>
          <p:nvPr>
            <p:ph type="body" idx="1"/>
          </p:nvPr>
        </p:nvSpPr>
        <p:spPr bwMode="auto">
          <a:noFill/>
        </p:spPr>
        <p:txBody>
          <a:bodyPr/>
          <a:lstStyle/>
          <a:p>
            <a:pPr>
              <a:spcBef>
                <a:spcPct val="0"/>
              </a:spcBef>
            </a:pPr>
            <a:endParaRPr lang="ar-SA"/>
          </a:p>
        </p:txBody>
      </p:sp>
      <p:sp>
        <p:nvSpPr>
          <p:cNvPr id="53251"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5441B9-82CA-442C-A86D-BDB93C260DEF}" type="slidenum">
              <a:rPr lang="ar-SA"/>
              <a:pPr fontAlgn="base">
                <a:spcBef>
                  <a:spcPct val="0"/>
                </a:spcBef>
                <a:spcAft>
                  <a:spcPct val="0"/>
                </a:spcAft>
              </a:pPr>
              <a:t>21</a:t>
            </a:fld>
            <a:endParaRPr lang="ar-OM"/>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fr-FR"/>
              <a:t>Modifiez le style du titre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89762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fr-FR"/>
              <a:t>Modifiez le style du titre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247525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67761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fr-FR"/>
              <a:t>Modifiez le style du titre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3900580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95980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2410585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3491075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141376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3632764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2173936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fr-FR"/>
              <a:t>Modifiez le style du titre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713501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2358832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2990406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3646787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fr-FR"/>
              <a:t>Modifiez le style du titre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Date Placeholder 4"/>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1473249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fld id="{A86A7F36-EF53-4131-B070-B7DF14441585}" type="datetimeFigureOut">
              <a:rPr lang="ar-SA" smtClean="0"/>
              <a:pPr/>
              <a:t>04/04/1440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B1565452-D6B9-4ED5-85D4-D0F231136504}" type="slidenum">
              <a:rPr lang="ar-SA" smtClean="0"/>
              <a:pPr/>
              <a:t>‹N°›</a:t>
            </a:fld>
            <a:endParaRPr lang="ar-SA"/>
          </a:p>
        </p:txBody>
      </p:sp>
    </p:spTree>
    <p:extLst>
      <p:ext uri="{BB962C8B-B14F-4D97-AF65-F5344CB8AC3E}">
        <p14:creationId xmlns:p14="http://schemas.microsoft.com/office/powerpoint/2010/main" val="1471333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86A7F36-EF53-4131-B070-B7DF14441585}" type="datetimeFigureOut">
              <a:rPr lang="ar-SA" smtClean="0"/>
              <a:pPr/>
              <a:t>04/04/1440</a:t>
            </a:fld>
            <a:endParaRPr lang="ar-SA"/>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1565452-D6B9-4ED5-85D4-D0F231136504}" type="slidenum">
              <a:rPr lang="ar-SA" smtClean="0"/>
              <a:pPr/>
              <a:t>‹N°›</a:t>
            </a:fld>
            <a:endParaRPr lang="ar-SA"/>
          </a:p>
        </p:txBody>
      </p:sp>
    </p:spTree>
    <p:extLst>
      <p:ext uri="{BB962C8B-B14F-4D97-AF65-F5344CB8AC3E}">
        <p14:creationId xmlns:p14="http://schemas.microsoft.com/office/powerpoint/2010/main" val="10925994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capture%2099.docx"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hyperlink" Target="&#1575;&#1604;&#1571;&#1593;&#1583;&#1575;&#1583;%20&#1608;%20&#1575;&#1604;&#1581;&#1587;&#1575;&#1576;.docx"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1575;&#1604;&#1607;&#1606;&#1583;&#1587;&#1577;.docx"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1575;&#1604;&#1602;&#1610;&#1575;&#1587;&#1575;&#1578;.docx"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0938" y="2492896"/>
            <a:ext cx="6808840" cy="4104456"/>
          </a:xfrm>
        </p:spPr>
        <p:txBody>
          <a:bodyPr>
            <a:normAutofit/>
          </a:bodyPr>
          <a:lstStyle/>
          <a:p>
            <a:pPr algn="ctr"/>
            <a:br>
              <a:rPr lang="fr-FR" sz="9600" b="1" cap="small" dirty="0">
                <a:solidFill>
                  <a:srgbClr val="C00000"/>
                </a:solidFill>
                <a:latin typeface="Arabic Typesetting" pitchFamily="66" charset="-78"/>
                <a:cs typeface="Arabic Typesetting" pitchFamily="66" charset="-78"/>
              </a:rPr>
            </a:br>
            <a:r>
              <a:rPr lang="ar-SA" sz="9600" b="1" cap="small" dirty="0" err="1">
                <a:solidFill>
                  <a:srgbClr val="C00000"/>
                </a:solidFill>
                <a:latin typeface="Arabic Typesetting" pitchFamily="66" charset="-78"/>
                <a:cs typeface="Arabic Typesetting" pitchFamily="66" charset="-78"/>
              </a:rPr>
              <a:t>ديداكتيك</a:t>
            </a:r>
            <a:r>
              <a:rPr lang="ar-SA" sz="9600" b="1" cap="small" dirty="0">
                <a:solidFill>
                  <a:srgbClr val="C00000"/>
                </a:solidFill>
                <a:latin typeface="Arabic Typesetting" pitchFamily="66" charset="-78"/>
                <a:cs typeface="Arabic Typesetting" pitchFamily="66" charset="-78"/>
              </a:rPr>
              <a:t> الرياضيات</a:t>
            </a:r>
            <a:endParaRPr lang="fr-FR" sz="9600" dirty="0"/>
          </a:p>
        </p:txBody>
      </p:sp>
      <p:sp>
        <p:nvSpPr>
          <p:cNvPr id="5" name="Sous-titre 2"/>
          <p:cNvSpPr txBox="1">
            <a:spLocks/>
          </p:cNvSpPr>
          <p:nvPr/>
        </p:nvSpPr>
        <p:spPr bwMode="auto">
          <a:xfrm flipV="1">
            <a:off x="7308304" y="4941168"/>
            <a:ext cx="352128" cy="457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ts val="600"/>
              </a:spcBef>
              <a:spcAft>
                <a:spcPct val="0"/>
              </a:spcAft>
              <a:buClr>
                <a:srgbClr val="FE8637"/>
              </a:buClr>
              <a:buSzPct val="70000"/>
              <a:buFont typeface="Wingdings" pitchFamily="2" charset="2"/>
              <a:buNone/>
              <a:tabLst/>
              <a:defRPr/>
            </a:pPr>
            <a:endParaRPr kumimoji="0" lang="ar-MA" sz="1800" i="0" u="none" strike="noStrike" kern="1200" cap="none" spc="0" normalizeH="0" baseline="0" noProof="0" dirty="0">
              <a:ln>
                <a:noFill/>
              </a:ln>
              <a:solidFill>
                <a:srgbClr val="575F6D"/>
              </a:solidFill>
              <a:effectLst/>
              <a:uLnTx/>
              <a:uFillTx/>
              <a:latin typeface="Century Schoolbook"/>
              <a:ea typeface="+mn-ea"/>
              <a:cs typeface="Times New Roman"/>
            </a:endParaRPr>
          </a:p>
        </p:txBody>
      </p:sp>
      <p:sp>
        <p:nvSpPr>
          <p:cNvPr id="3" name="ZoneTexte 2">
            <a:extLst>
              <a:ext uri="{FF2B5EF4-FFF2-40B4-BE49-F238E27FC236}">
                <a16:creationId xmlns:a16="http://schemas.microsoft.com/office/drawing/2014/main" id="{A049C5BA-3DA9-4B8B-9037-C8FAC55C1AB1}"/>
              </a:ext>
            </a:extLst>
          </p:cNvPr>
          <p:cNvSpPr txBox="1"/>
          <p:nvPr/>
        </p:nvSpPr>
        <p:spPr>
          <a:xfrm>
            <a:off x="755576" y="2132856"/>
            <a:ext cx="6120680" cy="1384995"/>
          </a:xfrm>
          <a:prstGeom prst="rect">
            <a:avLst/>
          </a:prstGeom>
          <a:noFill/>
        </p:spPr>
        <p:txBody>
          <a:bodyPr wrap="square" rtlCol="0">
            <a:spAutoFit/>
          </a:bodyPr>
          <a:lstStyle/>
          <a:p>
            <a:pPr algn="ctr"/>
            <a:r>
              <a:rPr lang="ar-MA" sz="2800" b="1" dirty="0">
                <a:solidFill>
                  <a:srgbClr val="00B0F0"/>
                </a:solidFill>
              </a:rPr>
              <a:t>الدورة التكوينية </a:t>
            </a:r>
          </a:p>
          <a:p>
            <a:pPr algn="ctr"/>
            <a:r>
              <a:rPr lang="ar-MA" sz="2800" b="1" dirty="0">
                <a:solidFill>
                  <a:srgbClr val="00B0F0"/>
                </a:solidFill>
              </a:rPr>
              <a:t>للمقبلين على اجتياز مباراة</a:t>
            </a:r>
          </a:p>
          <a:p>
            <a:pPr algn="ctr"/>
            <a:r>
              <a:rPr lang="ar-MA" sz="2800" b="1" dirty="0">
                <a:solidFill>
                  <a:srgbClr val="00B0F0"/>
                </a:solidFill>
              </a:rPr>
              <a:t> موظفي الأكاديميات</a:t>
            </a:r>
            <a:endParaRPr lang="fr-FR" sz="2800" b="1" dirty="0">
              <a:solidFill>
                <a:srgbClr val="00B0F0"/>
              </a:solidFill>
            </a:endParaRPr>
          </a:p>
        </p:txBody>
      </p:sp>
      <p:pic>
        <p:nvPicPr>
          <p:cNvPr id="6" name="Image 5">
            <a:extLst>
              <a:ext uri="{FF2B5EF4-FFF2-40B4-BE49-F238E27FC236}">
                <a16:creationId xmlns:a16="http://schemas.microsoft.com/office/drawing/2014/main" id="{33EA4304-AD14-43D6-A3C6-3953AF5471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739" y="332656"/>
            <a:ext cx="6095238" cy="152380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0960" y="332656"/>
            <a:ext cx="7215238" cy="6370975"/>
          </a:xfrm>
          <a:prstGeom prst="rect">
            <a:avLst/>
          </a:prstGeom>
          <a:noFill/>
        </p:spPr>
        <p:txBody>
          <a:bodyPr wrap="square" rtlCol="0">
            <a:spAutoFit/>
          </a:bodyPr>
          <a:lstStyle/>
          <a:p>
            <a:pPr algn="r" rtl="1"/>
            <a:r>
              <a:rPr lang="ar-SA" sz="2400" dirty="0"/>
              <a:t>تؤدي المسائل الرياضية ثلاث وظائف أساسية: </a:t>
            </a:r>
          </a:p>
          <a:p>
            <a:pPr algn="r" rtl="1">
              <a:buFontTx/>
              <a:buChar char="-"/>
            </a:pPr>
            <a:r>
              <a:rPr lang="ar-SA" sz="2400" dirty="0"/>
              <a:t>تتيح المسائل إرساء معارف </a:t>
            </a:r>
            <a:r>
              <a:rPr lang="ar-SA" sz="2400" dirty="0" err="1"/>
              <a:t>و</a:t>
            </a:r>
            <a:r>
              <a:rPr lang="ar-SA" sz="2400" dirty="0"/>
              <a:t> تقنيات جديدة من خلال أنشطة استكشافية </a:t>
            </a:r>
            <a:r>
              <a:rPr lang="ar-SA" sz="2400" dirty="0" err="1"/>
              <a:t>و</a:t>
            </a:r>
            <a:r>
              <a:rPr lang="ar-SA" sz="2400" dirty="0"/>
              <a:t> بنائية؛</a:t>
            </a:r>
          </a:p>
          <a:p>
            <a:pPr algn="r" rtl="1">
              <a:buFontTx/>
              <a:buChar char="-"/>
            </a:pPr>
            <a:r>
              <a:rPr lang="ar-SA" sz="2400" dirty="0"/>
              <a:t>المسائل وسيلة لتحويل المعرفة الرياضية إلى سياقات ذات معنى تضمن استدامة التحكم في المفاهيم </a:t>
            </a:r>
            <a:r>
              <a:rPr lang="ar-SA" sz="2400" dirty="0" err="1"/>
              <a:t>و</a:t>
            </a:r>
            <a:r>
              <a:rPr lang="ar-SA" sz="2400" dirty="0"/>
              <a:t> التقنيات </a:t>
            </a:r>
            <a:r>
              <a:rPr lang="ar-SA" sz="2400" dirty="0" err="1"/>
              <a:t>و</a:t>
            </a:r>
            <a:r>
              <a:rPr lang="ar-SA" sz="2400" dirty="0"/>
              <a:t> المهارات </a:t>
            </a:r>
            <a:r>
              <a:rPr lang="ar-SA" sz="2400" dirty="0" err="1"/>
              <a:t>و</a:t>
            </a:r>
            <a:r>
              <a:rPr lang="ar-SA" sz="2400" dirty="0"/>
              <a:t> </a:t>
            </a:r>
            <a:r>
              <a:rPr lang="ar-SA" sz="2400" dirty="0" err="1"/>
              <a:t>القددرة</a:t>
            </a:r>
            <a:r>
              <a:rPr lang="ar-SA" sz="2400" dirty="0"/>
              <a:t> على تركيبها </a:t>
            </a:r>
            <a:r>
              <a:rPr lang="ar-SA" sz="2400" dirty="0" err="1"/>
              <a:t>و</a:t>
            </a:r>
            <a:r>
              <a:rPr lang="ar-SA" sz="2400" dirty="0"/>
              <a:t> دمجها؛</a:t>
            </a:r>
          </a:p>
          <a:p>
            <a:pPr algn="r" rtl="1">
              <a:buFontTx/>
              <a:buChar char="-"/>
            </a:pPr>
            <a:r>
              <a:rPr lang="ar-SA" sz="2400" dirty="0"/>
              <a:t>المسائل هي بمثابة الموجه الأساسي </a:t>
            </a:r>
            <a:r>
              <a:rPr lang="ar-SA" sz="2400" dirty="0" err="1"/>
              <a:t>لسيرورة</a:t>
            </a:r>
            <a:r>
              <a:rPr lang="ar-SA" sz="2400" dirty="0"/>
              <a:t> التقويم، مادامت الأهداف لا تتحقق فعليا إلا عند حل المسائل.</a:t>
            </a:r>
          </a:p>
          <a:p>
            <a:pPr algn="r" rtl="1"/>
            <a:r>
              <a:rPr lang="ar-SA" sz="2400" dirty="0"/>
              <a:t>أهم المراحل عند تناول مسألة رياضية:</a:t>
            </a:r>
          </a:p>
          <a:p>
            <a:pPr algn="r" rtl="1">
              <a:buFont typeface="Wingdings" pitchFamily="2" charset="2"/>
              <a:buChar char="ü"/>
            </a:pPr>
            <a:r>
              <a:rPr lang="ar-SA" sz="2400" dirty="0"/>
              <a:t> القراءة </a:t>
            </a:r>
            <a:r>
              <a:rPr lang="ar-SA" sz="2400" dirty="0" err="1"/>
              <a:t>و</a:t>
            </a:r>
            <a:r>
              <a:rPr lang="ar-SA" sz="2400" dirty="0"/>
              <a:t> التنظيم </a:t>
            </a:r>
            <a:r>
              <a:rPr lang="ar-SA" sz="2400" dirty="0" err="1"/>
              <a:t>و</a:t>
            </a:r>
            <a:r>
              <a:rPr lang="ar-SA" sz="2400" dirty="0"/>
              <a:t> تفسير المعلومات مع إعادة صياغتها؛</a:t>
            </a:r>
          </a:p>
          <a:p>
            <a:pPr algn="r" rtl="1">
              <a:buFont typeface="Wingdings" pitchFamily="2" charset="2"/>
              <a:buChar char="ü"/>
            </a:pPr>
            <a:r>
              <a:rPr lang="ar-SA" sz="2400" dirty="0"/>
              <a:t> إجراء تخمينات </a:t>
            </a:r>
            <a:r>
              <a:rPr lang="ar-SA" sz="2400" dirty="0" err="1"/>
              <a:t>و</a:t>
            </a:r>
            <a:r>
              <a:rPr lang="ar-SA" sz="2400" dirty="0"/>
              <a:t> تنبؤات؛</a:t>
            </a:r>
          </a:p>
          <a:p>
            <a:pPr algn="r" rtl="1">
              <a:buFont typeface="Wingdings" pitchFamily="2" charset="2"/>
              <a:buChar char="ü"/>
            </a:pPr>
            <a:r>
              <a:rPr lang="ar-SA" sz="2400" dirty="0"/>
              <a:t> تطبيق طرق </a:t>
            </a:r>
            <a:r>
              <a:rPr lang="ar-SA" sz="2400" dirty="0" err="1"/>
              <a:t>و</a:t>
            </a:r>
            <a:r>
              <a:rPr lang="ar-SA" sz="2400" dirty="0"/>
              <a:t> تقنيات؛</a:t>
            </a:r>
          </a:p>
          <a:p>
            <a:pPr algn="r" rtl="1">
              <a:buFont typeface="Wingdings" pitchFamily="2" charset="2"/>
              <a:buChar char="ü"/>
            </a:pPr>
            <a:r>
              <a:rPr lang="ar-SA" sz="2400" dirty="0"/>
              <a:t> الاستدلال </a:t>
            </a:r>
            <a:r>
              <a:rPr lang="ar-SA" sz="2400" dirty="0" err="1"/>
              <a:t>و</a:t>
            </a:r>
            <a:r>
              <a:rPr lang="ar-SA" sz="2400" dirty="0"/>
              <a:t> التعليل؛</a:t>
            </a:r>
          </a:p>
          <a:p>
            <a:pPr algn="r" rtl="1">
              <a:buFont typeface="Wingdings" pitchFamily="2" charset="2"/>
              <a:buChar char="ü"/>
            </a:pPr>
            <a:r>
              <a:rPr lang="ar-SA" sz="2400" dirty="0"/>
              <a:t> التحكم </a:t>
            </a:r>
            <a:r>
              <a:rPr lang="ar-SA" sz="2400" dirty="0" err="1"/>
              <a:t>و</a:t>
            </a:r>
            <a:r>
              <a:rPr lang="ar-SA" sz="2400" dirty="0"/>
              <a:t> تأويل النتائج؛</a:t>
            </a:r>
          </a:p>
          <a:p>
            <a:pPr algn="r" rtl="1">
              <a:buFont typeface="Wingdings" pitchFamily="2" charset="2"/>
              <a:buChar char="ü"/>
            </a:pPr>
            <a:r>
              <a:rPr lang="ar-SA" sz="2400" dirty="0"/>
              <a:t> التصديق </a:t>
            </a:r>
            <a:r>
              <a:rPr lang="ar-SA" sz="2400" dirty="0" err="1"/>
              <a:t>و</a:t>
            </a:r>
            <a:r>
              <a:rPr lang="ar-SA" sz="2400" dirty="0"/>
              <a:t> التواصل. </a:t>
            </a:r>
            <a:endParaRPr lang="fr-F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142976" y="0"/>
            <a:ext cx="6357982" cy="369332"/>
          </a:xfrm>
          <a:prstGeom prst="rect">
            <a:avLst/>
          </a:prstGeom>
          <a:noFill/>
        </p:spPr>
        <p:txBody>
          <a:bodyPr wrap="square" rtlCol="0">
            <a:spAutoFit/>
          </a:bodyPr>
          <a:lstStyle/>
          <a:p>
            <a:endParaRPr lang="fr-FR" dirty="0"/>
          </a:p>
        </p:txBody>
      </p:sp>
      <p:sp>
        <p:nvSpPr>
          <p:cNvPr id="5" name="ZoneTexte 4"/>
          <p:cNvSpPr txBox="1"/>
          <p:nvPr/>
        </p:nvSpPr>
        <p:spPr>
          <a:xfrm>
            <a:off x="1295376" y="152400"/>
            <a:ext cx="6357982" cy="369332"/>
          </a:xfrm>
          <a:prstGeom prst="rect">
            <a:avLst/>
          </a:prstGeom>
          <a:noFill/>
        </p:spPr>
        <p:txBody>
          <a:bodyPr wrap="square" rtlCol="0">
            <a:spAutoFit/>
          </a:bodyPr>
          <a:lstStyle/>
          <a:p>
            <a:endParaRPr lang="fr-FR" dirty="0"/>
          </a:p>
        </p:txBody>
      </p:sp>
      <p:sp>
        <p:nvSpPr>
          <p:cNvPr id="6" name="ZoneTexte 5"/>
          <p:cNvSpPr txBox="1"/>
          <p:nvPr/>
        </p:nvSpPr>
        <p:spPr>
          <a:xfrm>
            <a:off x="179512" y="1268760"/>
            <a:ext cx="8143932" cy="3662541"/>
          </a:xfrm>
          <a:prstGeom prst="rect">
            <a:avLst/>
          </a:prstGeom>
          <a:noFill/>
        </p:spPr>
        <p:txBody>
          <a:bodyPr wrap="square" rtlCol="0">
            <a:spAutoFit/>
          </a:bodyPr>
          <a:lstStyle/>
          <a:p>
            <a:pPr lvl="1" algn="r" rtl="1">
              <a:lnSpc>
                <a:spcPct val="150000"/>
              </a:lnSpc>
            </a:pPr>
            <a:r>
              <a:rPr lang="ar-MA" sz="1600" u="sng" dirty="0">
                <a:solidFill>
                  <a:srgbClr val="FF0000"/>
                </a:solidFill>
              </a:rPr>
              <a:t>وضعيات الفعل أو جدلية الفعل</a:t>
            </a:r>
            <a:r>
              <a:rPr lang="ar-SA" sz="1600" dirty="0">
                <a:solidFill>
                  <a:srgbClr val="FF0000"/>
                </a:solidFill>
              </a:rPr>
              <a:t>:</a:t>
            </a:r>
            <a:r>
              <a:rPr lang="ar-MA" sz="1600" dirty="0">
                <a:solidFill>
                  <a:srgbClr val="FF0000"/>
                </a:solidFill>
              </a:rPr>
              <a:t>  </a:t>
            </a:r>
            <a:r>
              <a:rPr lang="ar-MA" sz="1600" dirty="0"/>
              <a:t>وتهدف إلى حل مشكلة معينة، ويمكن أن تكون مصدر معرفة أو معرفة  عملية </a:t>
            </a:r>
            <a:r>
              <a:rPr lang="ar-MA" sz="1600" i="1" dirty="0"/>
              <a:t>جديدة </a:t>
            </a:r>
            <a:r>
              <a:rPr lang="fr-FR" sz="1600" i="1" dirty="0"/>
              <a:t> savoir-faire nouveau </a:t>
            </a:r>
            <a:r>
              <a:rPr lang="ar-SA" sz="1600" i="1" dirty="0"/>
              <a:t>خاصة بالمتعلم.</a:t>
            </a:r>
            <a:endParaRPr lang="fr-FR" sz="1600" dirty="0"/>
          </a:p>
          <a:p>
            <a:pPr lvl="1" algn="r" rtl="1">
              <a:lnSpc>
                <a:spcPct val="150000"/>
              </a:lnSpc>
            </a:pPr>
            <a:r>
              <a:rPr lang="ar-MA" sz="1600" u="sng" dirty="0">
                <a:solidFill>
                  <a:srgbClr val="FF0000"/>
                </a:solidFill>
              </a:rPr>
              <a:t>وضعيات الصياغة  أو جدلية الصياغة :</a:t>
            </a:r>
            <a:r>
              <a:rPr lang="ar-MA" sz="1600" dirty="0">
                <a:solidFill>
                  <a:srgbClr val="FF0000"/>
                </a:solidFill>
              </a:rPr>
              <a:t> </a:t>
            </a:r>
            <a:r>
              <a:rPr lang="ar-MA" sz="1600" dirty="0"/>
              <a:t>وتخصص  لتبادل المعلومات بتعبير شخصــي </a:t>
            </a:r>
            <a:r>
              <a:rPr lang="ar-SA" sz="1600" dirty="0"/>
              <a:t>أو من خلال النقاش </a:t>
            </a:r>
            <a:r>
              <a:rPr lang="ar-SA" sz="1600" dirty="0" err="1"/>
              <a:t>و</a:t>
            </a:r>
            <a:r>
              <a:rPr lang="ar-SA" sz="1600" dirty="0"/>
              <a:t> التفاوض البيني بين المتعلمين.</a:t>
            </a:r>
            <a:endParaRPr lang="fr-FR" sz="1600" dirty="0"/>
          </a:p>
          <a:p>
            <a:pPr lvl="1" algn="r" rtl="1">
              <a:lnSpc>
                <a:spcPct val="150000"/>
              </a:lnSpc>
            </a:pPr>
            <a:r>
              <a:rPr lang="ar-MA" sz="1600" u="sng" dirty="0">
                <a:solidFill>
                  <a:srgbClr val="FF0000"/>
                </a:solidFill>
              </a:rPr>
              <a:t>وضعيات التصديق أو جدلية التصديق :</a:t>
            </a:r>
            <a:r>
              <a:rPr lang="ar-MA" sz="1600" dirty="0">
                <a:solidFill>
                  <a:srgbClr val="FF0000"/>
                </a:solidFill>
              </a:rPr>
              <a:t>  </a:t>
            </a:r>
            <a:r>
              <a:rPr lang="ar-MA" sz="1600" dirty="0"/>
              <a:t>ويتم خلالها تبرير النتائج المتوصل إليها وإثبات صلاحيتها.</a:t>
            </a:r>
            <a:endParaRPr lang="fr-FR" sz="1600" dirty="0"/>
          </a:p>
          <a:p>
            <a:pPr lvl="1" algn="r" rtl="1">
              <a:lnSpc>
                <a:spcPct val="150000"/>
              </a:lnSpc>
            </a:pPr>
            <a:r>
              <a:rPr lang="ar-MA" sz="1600" u="sng" dirty="0">
                <a:solidFill>
                  <a:srgbClr val="FF0000"/>
                </a:solidFill>
              </a:rPr>
              <a:t>وضعيات </a:t>
            </a:r>
            <a:r>
              <a:rPr lang="ar-MA" sz="1600" u="sng" dirty="0" err="1">
                <a:solidFill>
                  <a:srgbClr val="FF0000"/>
                </a:solidFill>
              </a:rPr>
              <a:t>المأسسة</a:t>
            </a:r>
            <a:r>
              <a:rPr lang="ar-MA" sz="1600" u="sng" dirty="0">
                <a:solidFill>
                  <a:srgbClr val="FF0000"/>
                </a:solidFill>
              </a:rPr>
              <a:t> أو جدلية </a:t>
            </a:r>
            <a:r>
              <a:rPr lang="ar-MA" sz="1600" u="sng" dirty="0" err="1">
                <a:solidFill>
                  <a:srgbClr val="FF0000"/>
                </a:solidFill>
              </a:rPr>
              <a:t>المأسسة</a:t>
            </a:r>
            <a:r>
              <a:rPr lang="ar-MA" sz="1600" dirty="0">
                <a:solidFill>
                  <a:srgbClr val="FF0000"/>
                </a:solidFill>
              </a:rPr>
              <a:t>:</a:t>
            </a:r>
            <a:r>
              <a:rPr lang="ar-SA" sz="1600" dirty="0"/>
              <a:t> </a:t>
            </a:r>
            <a:r>
              <a:rPr lang="ar-MA" sz="1600" dirty="0"/>
              <a:t>ويحدد خلالها المدرس العلاقات التي يمكن أن توجد بين</a:t>
            </a:r>
            <a:r>
              <a:rPr lang="ar-SA" sz="1600" dirty="0"/>
              <a:t> </a:t>
            </a:r>
            <a:r>
              <a:rPr lang="ar-MA" sz="1600" dirty="0" err="1"/>
              <a:t>السلوكات</a:t>
            </a:r>
            <a:r>
              <a:rPr lang="ar-MA" sz="1600" dirty="0"/>
              <a:t> </a:t>
            </a:r>
            <a:r>
              <a:rPr lang="ar-MA" sz="1600" dirty="0" err="1"/>
              <a:t>والإنتاجات</a:t>
            </a:r>
            <a:r>
              <a:rPr lang="ar-MA" sz="1600" dirty="0"/>
              <a:t> الحرة للتلميذ والمعرفة العلمية من جهة، والمشروع </a:t>
            </a:r>
            <a:r>
              <a:rPr lang="ar-MA" sz="1600" dirty="0" err="1"/>
              <a:t>الديداتيكي</a:t>
            </a:r>
            <a:r>
              <a:rPr lang="ar-MA" sz="1600" dirty="0"/>
              <a:t> من جهة أخرى.</a:t>
            </a:r>
            <a:endParaRPr lang="fr-FR" sz="1600" dirty="0"/>
          </a:p>
          <a:p>
            <a:pPr algn="r" rtl="1"/>
            <a:r>
              <a:rPr lang="ar-SA" sz="1600" dirty="0"/>
              <a:t> </a:t>
            </a:r>
            <a:endParaRPr lang="fr-FR" sz="1600" dirty="0"/>
          </a:p>
        </p:txBody>
      </p:sp>
      <p:sp>
        <p:nvSpPr>
          <p:cNvPr id="8" name="ZoneTexte 7"/>
          <p:cNvSpPr txBox="1"/>
          <p:nvPr/>
        </p:nvSpPr>
        <p:spPr>
          <a:xfrm>
            <a:off x="2143108" y="285728"/>
            <a:ext cx="5072098" cy="523220"/>
          </a:xfrm>
          <a:prstGeom prst="rect">
            <a:avLst/>
          </a:prstGeom>
          <a:noFill/>
        </p:spPr>
        <p:txBody>
          <a:bodyPr wrap="square" rtlCol="0">
            <a:spAutoFit/>
          </a:bodyPr>
          <a:lstStyle/>
          <a:p>
            <a:pPr algn="ctr"/>
            <a:r>
              <a:rPr lang="ar-SA" sz="2800" b="1" dirty="0"/>
              <a:t>نظرية الوضعيات عند بروسو</a:t>
            </a:r>
            <a:endParaRPr lang="fr-FR" sz="28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14290"/>
            <a:ext cx="8305800" cy="1143000"/>
          </a:xfrm>
        </p:spPr>
        <p:txBody>
          <a:bodyPr>
            <a:normAutofit/>
          </a:bodyPr>
          <a:lstStyle/>
          <a:p>
            <a:pPr algn="ctr"/>
            <a:r>
              <a:rPr lang="ar-SA" sz="4800" b="1" dirty="0"/>
              <a:t>الخطأ في الرياضيات</a:t>
            </a:r>
            <a:endParaRPr lang="fr-FR" sz="4800" dirty="0"/>
          </a:p>
        </p:txBody>
      </p:sp>
      <p:sp>
        <p:nvSpPr>
          <p:cNvPr id="3" name="ZoneTexte 2"/>
          <p:cNvSpPr txBox="1"/>
          <p:nvPr/>
        </p:nvSpPr>
        <p:spPr>
          <a:xfrm>
            <a:off x="428596" y="2132856"/>
            <a:ext cx="7429552" cy="3046988"/>
          </a:xfrm>
          <a:prstGeom prst="rect">
            <a:avLst/>
          </a:prstGeom>
          <a:noFill/>
        </p:spPr>
        <p:txBody>
          <a:bodyPr wrap="square" rtlCol="0">
            <a:spAutoFit/>
          </a:bodyPr>
          <a:lstStyle/>
          <a:p>
            <a:pPr algn="ctr" rtl="1"/>
            <a:r>
              <a:rPr lang="ar-SA" sz="3200" b="1" dirty="0">
                <a:latin typeface="+mj-lt"/>
                <a:ea typeface="+mj-ea"/>
                <a:cs typeface="+mj-cs"/>
              </a:rPr>
              <a:t>عادة ما يميل المدرس خلال تعامله مع الخطأ إلى أن يشرح للمتعلم كيفية الوصول إلى النتيجة الصحيحة. لكن المتعلم هنا محتاج أكثر إلى أن يعيش صراعا معرفيا بين إجابته </a:t>
            </a:r>
            <a:r>
              <a:rPr lang="ar-SA" sz="3200" b="1" dirty="0" err="1">
                <a:latin typeface="+mj-lt"/>
                <a:ea typeface="+mj-ea"/>
                <a:cs typeface="+mj-cs"/>
              </a:rPr>
              <a:t>و</a:t>
            </a:r>
            <a:r>
              <a:rPr lang="ar-SA" sz="3200" b="1" dirty="0">
                <a:latin typeface="+mj-lt"/>
                <a:ea typeface="+mj-ea"/>
                <a:cs typeface="+mj-cs"/>
              </a:rPr>
              <a:t> موقف (سياق) جديد يفندها </a:t>
            </a:r>
            <a:r>
              <a:rPr lang="ar-SA" sz="3200" b="1" dirty="0" err="1">
                <a:latin typeface="+mj-lt"/>
                <a:ea typeface="+mj-ea"/>
                <a:cs typeface="+mj-cs"/>
              </a:rPr>
              <a:t>و</a:t>
            </a:r>
            <a:r>
              <a:rPr lang="ar-SA" sz="3200" b="1" dirty="0">
                <a:latin typeface="+mj-lt"/>
                <a:ea typeface="+mj-ea"/>
                <a:cs typeface="+mj-cs"/>
              </a:rPr>
              <a:t> يتجاوزها.</a:t>
            </a:r>
            <a:endParaRPr lang="fr-FR" sz="3200" b="1" dirty="0">
              <a:latin typeface="+mj-lt"/>
              <a:ea typeface="+mj-ea"/>
              <a:cs typeface="+mj-cs"/>
            </a:endParaRPr>
          </a:p>
        </p:txBody>
      </p:sp>
      <p:sp>
        <p:nvSpPr>
          <p:cNvPr id="5" name="Flèche vers le bas 4">
            <a:hlinkClick r:id="rId2" action="ppaction://hlinkfile"/>
          </p:cNvPr>
          <p:cNvSpPr/>
          <p:nvPr/>
        </p:nvSpPr>
        <p:spPr>
          <a:xfrm>
            <a:off x="4286248" y="5214950"/>
            <a:ext cx="714380" cy="9286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2195736" y="11023"/>
            <a:ext cx="5357850" cy="584775"/>
          </a:xfrm>
          <a:prstGeom prst="rect">
            <a:avLst/>
          </a:prstGeom>
          <a:noFill/>
        </p:spPr>
        <p:txBody>
          <a:bodyPr wrap="square" rtlCol="0">
            <a:spAutoFit/>
          </a:bodyPr>
          <a:lstStyle/>
          <a:p>
            <a:pPr algn="ctr"/>
            <a:r>
              <a:rPr lang="ar-SA" sz="3200" b="1" dirty="0">
                <a:latin typeface="+mj-lt"/>
                <a:ea typeface="+mj-ea"/>
                <a:cs typeface="+mj-cs"/>
              </a:rPr>
              <a:t>أهم </a:t>
            </a:r>
            <a:r>
              <a:rPr lang="ar-SA" sz="3200" b="1" dirty="0" err="1">
                <a:latin typeface="+mj-lt"/>
                <a:ea typeface="+mj-ea"/>
                <a:cs typeface="+mj-cs"/>
              </a:rPr>
              <a:t>تمظهرات</a:t>
            </a:r>
            <a:r>
              <a:rPr lang="ar-SA" sz="3200" b="1" dirty="0">
                <a:latin typeface="+mj-lt"/>
                <a:ea typeface="+mj-ea"/>
                <a:cs typeface="+mj-cs"/>
              </a:rPr>
              <a:t> الخطأ أثناء تدريس الرياضيات</a:t>
            </a:r>
            <a:endParaRPr lang="fr-FR" sz="3200" b="1" dirty="0">
              <a:latin typeface="+mj-lt"/>
              <a:ea typeface="+mj-ea"/>
              <a:cs typeface="+mj-cs"/>
            </a:endParaRPr>
          </a:p>
        </p:txBody>
      </p:sp>
      <p:sp>
        <p:nvSpPr>
          <p:cNvPr id="4" name="ZoneTexte 3"/>
          <p:cNvSpPr txBox="1"/>
          <p:nvPr/>
        </p:nvSpPr>
        <p:spPr>
          <a:xfrm>
            <a:off x="304339" y="980728"/>
            <a:ext cx="8535322" cy="6217087"/>
          </a:xfrm>
          <a:prstGeom prst="rect">
            <a:avLst/>
          </a:prstGeom>
          <a:noFill/>
        </p:spPr>
        <p:txBody>
          <a:bodyPr wrap="square" rtlCol="0">
            <a:spAutoFit/>
          </a:bodyPr>
          <a:lstStyle/>
          <a:p>
            <a:pPr algn="ctr"/>
            <a:r>
              <a:rPr lang="ar-SA" sz="2000" b="1" dirty="0">
                <a:solidFill>
                  <a:srgbClr val="FF0000"/>
                </a:solidFill>
              </a:rPr>
              <a:t>الخطأ المرتبط بالمعرفة المدرسية</a:t>
            </a:r>
          </a:p>
          <a:p>
            <a:pPr algn="r" rtl="1"/>
            <a:r>
              <a:rPr lang="ar-SA" dirty="0"/>
              <a:t>و يكون مصدره عوائق </a:t>
            </a:r>
            <a:r>
              <a:rPr lang="ar-SA" dirty="0" err="1"/>
              <a:t>ابستمولوجية</a:t>
            </a:r>
            <a:r>
              <a:rPr lang="ar-SA" dirty="0"/>
              <a:t> لصيقة بالمفهوم الرياضي نفسه. مثال: الخلط بين المحيط </a:t>
            </a:r>
            <a:r>
              <a:rPr lang="ar-SA" dirty="0" err="1"/>
              <a:t>و</a:t>
            </a:r>
            <a:r>
              <a:rPr lang="ar-SA" dirty="0"/>
              <a:t> المساحة</a:t>
            </a:r>
          </a:p>
          <a:p>
            <a:pPr algn="ctr"/>
            <a:r>
              <a:rPr lang="ar-SA" b="1" dirty="0">
                <a:solidFill>
                  <a:srgbClr val="FF0000"/>
                </a:solidFill>
              </a:rPr>
              <a:t>الخطأ المرتبط بالمعرفة المُدرسة</a:t>
            </a:r>
          </a:p>
          <a:p>
            <a:pPr algn="r" rtl="1"/>
            <a:r>
              <a:rPr lang="ar-SA" dirty="0"/>
              <a:t>طريقة التدريس هي المصدر (عائق </a:t>
            </a:r>
            <a:r>
              <a:rPr lang="ar-SA" dirty="0" err="1"/>
              <a:t>ديداكتيكي</a:t>
            </a:r>
            <a:r>
              <a:rPr lang="ar-SA" dirty="0"/>
              <a:t>) مثال: طريقة تقديم الأعداد العشرية.</a:t>
            </a:r>
          </a:p>
          <a:p>
            <a:pPr algn="ctr"/>
            <a:r>
              <a:rPr lang="ar-SA" b="1" dirty="0">
                <a:solidFill>
                  <a:srgbClr val="FF0000"/>
                </a:solidFill>
              </a:rPr>
              <a:t>الخطأ المرتبط بمكتسبات المتعلم</a:t>
            </a:r>
          </a:p>
          <a:p>
            <a:pPr algn="r" rtl="1"/>
            <a:r>
              <a:rPr lang="ar-SA" dirty="0"/>
              <a:t>يميل المتعلم إلى تحويل بعض التقنيات إلى مفاهيم أخرى (الضرب يؤدي إلى الزيادة أو التكبير- 23/7 = 3+2/7 </a:t>
            </a:r>
            <a:r>
              <a:rPr lang="ar-SA" dirty="0" err="1"/>
              <a:t>و</a:t>
            </a:r>
            <a:r>
              <a:rPr lang="ar-SA" dirty="0"/>
              <a:t> بالتالي: 5+1/4= 15/4) سماها </a:t>
            </a:r>
            <a:r>
              <a:rPr lang="fr-FR" dirty="0" err="1"/>
              <a:t>Vergnaud</a:t>
            </a:r>
            <a:r>
              <a:rPr lang="ar-SA" dirty="0"/>
              <a:t> : مبرهنات الفعل (</a:t>
            </a:r>
            <a:r>
              <a:rPr lang="fr-FR" dirty="0"/>
              <a:t>théorèmes en actes</a:t>
            </a:r>
            <a:r>
              <a:rPr lang="ar-SA" dirty="0"/>
              <a:t>). </a:t>
            </a:r>
            <a:endParaRPr lang="fr-FR" dirty="0"/>
          </a:p>
          <a:p>
            <a:pPr algn="ctr"/>
            <a:r>
              <a:rPr lang="ar-SA" b="1" dirty="0">
                <a:solidFill>
                  <a:srgbClr val="FF0000"/>
                </a:solidFill>
              </a:rPr>
              <a:t>الخطأ المرتبط بالمهمة</a:t>
            </a:r>
          </a:p>
          <a:p>
            <a:pPr algn="r" rtl="1"/>
            <a:r>
              <a:rPr lang="ar-SA" dirty="0"/>
              <a:t>متعلقة بالتأويل الشخصي للسؤال وفق توصيف لغوي ملتبس (رأس المثلث) – أسئلة مركبة تعيق الإنجاز بالإضافة إلى التشويش الذي تحدثه بعض المعطيات.</a:t>
            </a:r>
          </a:p>
          <a:p>
            <a:pPr algn="ctr"/>
            <a:r>
              <a:rPr lang="ar-SA" b="1" dirty="0">
                <a:solidFill>
                  <a:srgbClr val="FF0000"/>
                </a:solidFill>
              </a:rPr>
              <a:t>الخطأ المرتبط بالعقد </a:t>
            </a:r>
            <a:r>
              <a:rPr lang="ar-SA" b="1" dirty="0" err="1">
                <a:solidFill>
                  <a:srgbClr val="FF0000"/>
                </a:solidFill>
              </a:rPr>
              <a:t>الديداكتيكي</a:t>
            </a:r>
            <a:endParaRPr lang="ar-SA" b="1" dirty="0">
              <a:solidFill>
                <a:srgbClr val="FF0000"/>
              </a:solidFill>
            </a:endParaRPr>
          </a:p>
          <a:p>
            <a:pPr algn="r" rtl="1"/>
            <a:r>
              <a:rPr lang="ar-SA" dirty="0"/>
              <a:t>يعني الإجابة عن سؤال المدرس بدل سؤال الوضعية. يعتقد المتعلم أن ما ينتظره منه الأستاذ دائما هو الإجابة الصحيحة باستعمال عمليات حسابية على المعطيات المقدمة. مثال: ”عمر القبطان“ أو عندما يرسم غالبا المربع بكيفية أفقية أو عندما يقدم المربع بشكل رأسي فيجيب المتعلم بأنه معين.</a:t>
            </a:r>
          </a:p>
          <a:p>
            <a:pPr algn="ctr"/>
            <a:r>
              <a:rPr lang="ar-SA" b="1" dirty="0">
                <a:solidFill>
                  <a:srgbClr val="FF0000"/>
                </a:solidFill>
              </a:rPr>
              <a:t>الخطأ المرتبطة بصعوبة المعرفة الرياضية</a:t>
            </a:r>
          </a:p>
          <a:p>
            <a:pPr algn="r" rtl="1"/>
            <a:r>
              <a:rPr lang="ar-SA" dirty="0"/>
              <a:t>أحيانا قد يعجز المتعلم عن الإجابة نظرا لتجاوز السؤال لقدراته المعرفية </a:t>
            </a:r>
            <a:r>
              <a:rPr lang="ar-SA" dirty="0" err="1"/>
              <a:t>و</a:t>
            </a:r>
            <a:r>
              <a:rPr lang="ar-SA" dirty="0"/>
              <a:t> عدم استعداده </a:t>
            </a:r>
            <a:r>
              <a:rPr lang="ar-SA" dirty="0" err="1"/>
              <a:t>نمائيا</a:t>
            </a:r>
            <a:r>
              <a:rPr lang="ar-SA" dirty="0"/>
              <a:t> للاستيعاب. رغم ذلك يجب استباق النمو باقتراح مهام للتحدي تفوق أحيانا قدرة المتعلم.   </a:t>
            </a:r>
          </a:p>
          <a:p>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571480"/>
            <a:ext cx="8305800" cy="561228"/>
          </a:xfrm>
        </p:spPr>
        <p:txBody>
          <a:bodyPr>
            <a:normAutofit fontScale="90000"/>
          </a:bodyPr>
          <a:lstStyle/>
          <a:p>
            <a:pPr algn="ctr" rtl="1"/>
            <a:r>
              <a:rPr lang="ar-SA" sz="3200" b="1" dirty="0"/>
              <a:t>المراحل الأساسية في درس الرياضيات</a:t>
            </a:r>
            <a:endParaRPr lang="fr-FR" sz="3200" b="1" dirty="0"/>
          </a:p>
        </p:txBody>
      </p:sp>
      <p:sp>
        <p:nvSpPr>
          <p:cNvPr id="4" name="Rectangle 3"/>
          <p:cNvSpPr/>
          <p:nvPr/>
        </p:nvSpPr>
        <p:spPr>
          <a:xfrm>
            <a:off x="5429256" y="2786058"/>
            <a:ext cx="3143272" cy="3071834"/>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MA" sz="2000" dirty="0"/>
              <a:t>تتسم بالانخراط الذاتي للمتعلم</a:t>
            </a:r>
            <a:r>
              <a:rPr lang="ar-SA" sz="2000" dirty="0"/>
              <a:t> </a:t>
            </a:r>
            <a:r>
              <a:rPr lang="ar-MA" sz="2000" dirty="0"/>
              <a:t>مع مجموعته في وضعيات تعلم تسمح له ببناء المفهوم </a:t>
            </a:r>
            <a:r>
              <a:rPr lang="ar-MA" sz="2000" dirty="0" err="1"/>
              <a:t>الرياضياتي</a:t>
            </a:r>
            <a:r>
              <a:rPr lang="ar-MA" sz="2000" dirty="0"/>
              <a:t> أو اكتساب التقنية </a:t>
            </a:r>
            <a:r>
              <a:rPr lang="ar-SA" sz="2000" dirty="0"/>
              <a:t> </a:t>
            </a:r>
            <a:r>
              <a:rPr lang="ar-MA" sz="2000" dirty="0" err="1"/>
              <a:t>الرياضياتية</a:t>
            </a:r>
            <a:r>
              <a:rPr lang="ar-MA" sz="2000" dirty="0"/>
              <a:t>. ويتضمن بناء </a:t>
            </a:r>
            <a:r>
              <a:rPr lang="ar-MA" sz="2000" dirty="0" err="1"/>
              <a:t>التعلمات</a:t>
            </a:r>
            <a:r>
              <a:rPr lang="ar-SA" sz="2000" dirty="0"/>
              <a:t> </a:t>
            </a:r>
            <a:r>
              <a:rPr lang="ar-MA" sz="2000" dirty="0"/>
              <a:t> و</a:t>
            </a:r>
            <a:r>
              <a:rPr lang="ar-SA" sz="2000" dirty="0"/>
              <a:t>  </a:t>
            </a:r>
            <a:r>
              <a:rPr lang="ar-MA" sz="2000" dirty="0" err="1"/>
              <a:t>ترييض</a:t>
            </a:r>
            <a:r>
              <a:rPr lang="ar-MA" sz="2000" dirty="0"/>
              <a:t> الوضعيات أنشطة للاستكشاف والبناء، وأخرى للاستثمار</a:t>
            </a:r>
            <a:r>
              <a:rPr lang="fr-FR" sz="2000" dirty="0"/>
              <a:t> </a:t>
            </a:r>
            <a:r>
              <a:rPr lang="ar-MA" sz="2000" dirty="0" err="1"/>
              <a:t>المباشرللمكتسبات</a:t>
            </a:r>
            <a:r>
              <a:rPr lang="ar-MA" sz="2000" dirty="0"/>
              <a:t>.</a:t>
            </a:r>
            <a:r>
              <a:rPr lang="ar-SA" sz="2000" dirty="0"/>
              <a:t> </a:t>
            </a:r>
            <a:endParaRPr lang="fr-FR" sz="2000" dirty="0"/>
          </a:p>
        </p:txBody>
      </p:sp>
      <p:sp>
        <p:nvSpPr>
          <p:cNvPr id="5" name="Rectangle 4"/>
          <p:cNvSpPr/>
          <p:nvPr/>
        </p:nvSpPr>
        <p:spPr>
          <a:xfrm>
            <a:off x="1000100" y="2786058"/>
            <a:ext cx="3143272" cy="3071834"/>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2000" dirty="0"/>
              <a:t>من خلال وضعية تقويمية يتم قياس الفارق </a:t>
            </a:r>
            <a:r>
              <a:rPr lang="ar-MA" sz="2000" dirty="0"/>
              <a:t>بين ما تم تسطيره من أهداف </a:t>
            </a:r>
            <a:r>
              <a:rPr lang="ar-MA" sz="2000" dirty="0" err="1"/>
              <a:t>تعلمية</a:t>
            </a:r>
            <a:r>
              <a:rPr lang="ar-MA" sz="2000" dirty="0"/>
              <a:t> وما تم اكتسابه بالفعل</a:t>
            </a:r>
            <a:r>
              <a:rPr lang="ar-SA" sz="2000" dirty="0"/>
              <a:t> </a:t>
            </a:r>
            <a:r>
              <a:rPr lang="ar-MA" sz="2000" dirty="0"/>
              <a:t>عند نهاية الدرس</a:t>
            </a:r>
            <a:r>
              <a:rPr lang="ar-SA" sz="2000" dirty="0"/>
              <a:t>. و انطلاقا من تشخيص الصعوبات، تعد أنشطة </a:t>
            </a:r>
            <a:r>
              <a:rPr lang="ar-SA" sz="2000" dirty="0" err="1"/>
              <a:t>و</a:t>
            </a:r>
            <a:r>
              <a:rPr lang="ar-SA" sz="2000" dirty="0"/>
              <a:t> وضعيات للدعم حسب خصوصيات كل فئة من المتعلمين.</a:t>
            </a:r>
            <a:endParaRPr lang="fr-FR" sz="2000" dirty="0"/>
          </a:p>
        </p:txBody>
      </p:sp>
      <p:sp>
        <p:nvSpPr>
          <p:cNvPr id="6" name="Organigramme : Préparation 5"/>
          <p:cNvSpPr/>
          <p:nvPr/>
        </p:nvSpPr>
        <p:spPr>
          <a:xfrm>
            <a:off x="5822165" y="1700808"/>
            <a:ext cx="2357454" cy="857256"/>
          </a:xfrm>
          <a:prstGeom prst="flowChartPreparation">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a:t>أنشطة البناء </a:t>
            </a:r>
            <a:r>
              <a:rPr lang="ar-SA" dirty="0" err="1"/>
              <a:t>و</a:t>
            </a:r>
            <a:r>
              <a:rPr lang="ar-SA" dirty="0"/>
              <a:t> </a:t>
            </a:r>
            <a:r>
              <a:rPr lang="ar-SA" dirty="0" err="1"/>
              <a:t>الترييض</a:t>
            </a:r>
            <a:endParaRPr lang="fr-FR" dirty="0"/>
          </a:p>
        </p:txBody>
      </p:sp>
      <p:sp>
        <p:nvSpPr>
          <p:cNvPr id="7" name="Organigramme : Préparation 6"/>
          <p:cNvSpPr/>
          <p:nvPr/>
        </p:nvSpPr>
        <p:spPr>
          <a:xfrm>
            <a:off x="1500166" y="1785926"/>
            <a:ext cx="2357454" cy="857256"/>
          </a:xfrm>
          <a:prstGeom prst="flowChartPreparation">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600" dirty="0"/>
              <a:t>أنشطة التقويم </a:t>
            </a:r>
            <a:r>
              <a:rPr lang="ar-SA" sz="1600" dirty="0" err="1"/>
              <a:t>و</a:t>
            </a:r>
            <a:r>
              <a:rPr lang="ar-SA" sz="1600" dirty="0"/>
              <a:t> الدعم </a:t>
            </a:r>
            <a:r>
              <a:rPr lang="ar-SA" sz="1600" dirty="0" err="1"/>
              <a:t>و</a:t>
            </a:r>
            <a:r>
              <a:rPr lang="ar-SA" sz="1600" dirty="0"/>
              <a:t> </a:t>
            </a:r>
            <a:r>
              <a:rPr lang="ar-SA" sz="1600" dirty="0" err="1"/>
              <a:t>الإغناء</a:t>
            </a:r>
            <a:endParaRPr lang="fr-FR"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404664"/>
            <a:ext cx="8029556" cy="5590974"/>
          </a:xfrm>
        </p:spPr>
        <p:txBody>
          <a:bodyPr>
            <a:noAutofit/>
          </a:bodyPr>
          <a:lstStyle/>
          <a:p>
            <a:pPr marL="342900" lvl="0" indent="-342900" algn="r" rtl="1">
              <a:spcAft>
                <a:spcPts val="0"/>
              </a:spcAft>
              <a:tabLst>
                <a:tab pos="228600" algn="l"/>
              </a:tabLst>
            </a:pPr>
            <a:r>
              <a:rPr lang="ar-MA" sz="3200" b="1" dirty="0">
                <a:solidFill>
                  <a:schemeClr val="tx1"/>
                </a:solidFill>
                <a:latin typeface="Times New Roman"/>
                <a:ea typeface="Times New Roman"/>
              </a:rPr>
              <a:t>التوزيع الأسبوعي للدروس</a:t>
            </a:r>
            <a:br>
              <a:rPr lang="fr-FR" sz="2000" dirty="0">
                <a:latin typeface="Times New Roman"/>
                <a:ea typeface="Times New Roman"/>
              </a:rPr>
            </a:br>
            <a:r>
              <a:rPr lang="ar-MA" sz="2400" dirty="0">
                <a:solidFill>
                  <a:srgbClr val="FF0000"/>
                </a:solidFill>
                <a:latin typeface="Times New Roman"/>
                <a:ea typeface="Times New Roman"/>
              </a:rPr>
              <a:t>بالنسبة للسنتين الثالثة والرابعة أساسي(الأولى والثانية ابتدائي) :</a:t>
            </a:r>
            <a:br>
              <a:rPr lang="fr-FR" sz="1600" dirty="0">
                <a:latin typeface="Times New Roman"/>
                <a:ea typeface="Times New Roman"/>
              </a:rPr>
            </a:br>
            <a:r>
              <a:rPr lang="ar-MA" sz="2400" dirty="0">
                <a:solidFill>
                  <a:schemeClr val="tx1"/>
                </a:solidFill>
                <a:latin typeface="Times New Roman"/>
                <a:ea typeface="Times New Roman"/>
              </a:rPr>
              <a:t>يتكون الأسبوع التربوي من 10 حصص بما يعادل 5 ساعات من العمل الفعلي</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يقدم درسان في الأسبوع</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يتكون الدرس من 4 حصص</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المدة الزمنية لكل حصة 30 دقيقة</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تخصص حصتين للدعم والإدماج عند نهاية الأسبوع</a:t>
            </a:r>
            <a:br>
              <a:rPr lang="fr-FR" sz="1600" dirty="0">
                <a:latin typeface="Times New Roman"/>
                <a:ea typeface="Times New Roman"/>
              </a:rPr>
            </a:br>
            <a:r>
              <a:rPr lang="ar-MA" sz="2400" dirty="0">
                <a:solidFill>
                  <a:srgbClr val="FF0000"/>
                </a:solidFill>
                <a:latin typeface="Times New Roman"/>
                <a:ea typeface="Times New Roman"/>
              </a:rPr>
              <a:t>بالنسبة للسلك المتوسط</a:t>
            </a:r>
            <a:r>
              <a:rPr lang="ar-SA" sz="2400" dirty="0">
                <a:solidFill>
                  <a:srgbClr val="FF0000"/>
                </a:solidFill>
                <a:latin typeface="Times New Roman"/>
                <a:ea typeface="Times New Roman"/>
              </a:rPr>
              <a:t> (3،4،5،6)</a:t>
            </a:r>
            <a:r>
              <a:rPr lang="ar-MA" sz="2400" dirty="0">
                <a:solidFill>
                  <a:srgbClr val="FF0000"/>
                </a:solidFill>
                <a:latin typeface="Times New Roman"/>
                <a:ea typeface="Times New Roman"/>
              </a:rPr>
              <a:t> :</a:t>
            </a:r>
            <a:br>
              <a:rPr lang="fr-FR" sz="1600" dirty="0">
                <a:latin typeface="Times New Roman"/>
                <a:ea typeface="Times New Roman"/>
              </a:rPr>
            </a:br>
            <a:r>
              <a:rPr lang="ar-MA" sz="2400" dirty="0">
                <a:solidFill>
                  <a:schemeClr val="tx1"/>
                </a:solidFill>
                <a:latin typeface="Times New Roman"/>
                <a:ea typeface="Times New Roman"/>
              </a:rPr>
              <a:t>يتكون الأسبوع التربوي من 7 حصص أي 5 ساعات من العمل الفعلي</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يقدم درسان في الأسبوع</a:t>
            </a:r>
            <a:br>
              <a:rPr lang="fr-FR" sz="1600" dirty="0">
                <a:solidFill>
                  <a:schemeClr val="tx1"/>
                </a:solidFill>
                <a:latin typeface="Times New Roman"/>
                <a:ea typeface="Times New Roman"/>
              </a:rPr>
            </a:br>
            <a:r>
              <a:rPr lang="ar-MA" sz="2400" dirty="0">
                <a:solidFill>
                  <a:schemeClr val="tx1"/>
                </a:solidFill>
                <a:latin typeface="Times New Roman"/>
                <a:ea typeface="Times New Roman"/>
              </a:rPr>
              <a:t>يتكون الدرس من 3 حصص</a:t>
            </a:r>
            <a:br>
              <a:rPr lang="fr-FR" sz="1600" dirty="0">
                <a:latin typeface="Times New Roman"/>
                <a:ea typeface="Times New Roman"/>
              </a:rPr>
            </a:br>
            <a:r>
              <a:rPr lang="ar-MA" sz="2400" dirty="0">
                <a:solidFill>
                  <a:srgbClr val="0070C0"/>
                </a:solidFill>
                <a:latin typeface="Times New Roman"/>
                <a:ea typeface="Times New Roman"/>
              </a:rPr>
              <a:t>مدة كل حصة 45 دقيقة</a:t>
            </a:r>
            <a:br>
              <a:rPr lang="fr-FR" sz="1600" dirty="0">
                <a:solidFill>
                  <a:srgbClr val="0070C0"/>
                </a:solidFill>
                <a:latin typeface="Times New Roman"/>
                <a:ea typeface="Times New Roman"/>
              </a:rPr>
            </a:br>
            <a:r>
              <a:rPr lang="ar-MA" sz="2400" dirty="0">
                <a:solidFill>
                  <a:srgbClr val="0070C0"/>
                </a:solidFill>
                <a:latin typeface="Times New Roman"/>
                <a:ea typeface="Times New Roman"/>
              </a:rPr>
              <a:t>تخصص حصتين للدعم والإدماج عند نهاية الأسبوع</a:t>
            </a:r>
            <a:br>
              <a:rPr lang="fr-FR" sz="2000" dirty="0">
                <a:latin typeface="Times New Roman"/>
                <a:ea typeface="Times New Roman"/>
              </a:rPr>
            </a:br>
            <a:endParaRPr lang="fr-F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9099" y="44624"/>
            <a:ext cx="8305800" cy="500066"/>
          </a:xfrm>
        </p:spPr>
        <p:txBody>
          <a:bodyPr>
            <a:noAutofit/>
          </a:bodyPr>
          <a:lstStyle/>
          <a:p>
            <a:pPr algn="ctr" rtl="1"/>
            <a:r>
              <a:rPr lang="ar-SA" sz="2800" b="1" dirty="0"/>
              <a:t>تطور المفاهيم المتعلقة بالعمليات الأربع </a:t>
            </a:r>
            <a:r>
              <a:rPr lang="ar-SA" sz="2800" b="1" dirty="0" err="1"/>
              <a:t>و</a:t>
            </a:r>
            <a:r>
              <a:rPr lang="ar-SA" sz="2800" b="1" dirty="0"/>
              <a:t> القياسات بالمرحلة الابتدائية</a:t>
            </a:r>
            <a:endParaRPr lang="fr-FR" sz="2800" b="1" dirty="0"/>
          </a:p>
        </p:txBody>
      </p:sp>
      <p:pic>
        <p:nvPicPr>
          <p:cNvPr id="1026" name="Picture 2" descr="C:\Users\user\Desktop\Capture1.PNG"/>
          <p:cNvPicPr>
            <a:picLocks noChangeAspect="1" noChangeArrowheads="1"/>
          </p:cNvPicPr>
          <p:nvPr/>
        </p:nvPicPr>
        <p:blipFill>
          <a:blip r:embed="rId2"/>
          <a:srcRect/>
          <a:stretch>
            <a:fillRect/>
          </a:stretch>
        </p:blipFill>
        <p:spPr bwMode="auto">
          <a:xfrm>
            <a:off x="186130" y="1196752"/>
            <a:ext cx="8386814" cy="518457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Capture 2.PNG"/>
          <p:cNvPicPr>
            <a:picLocks noChangeAspect="1" noChangeArrowheads="1"/>
          </p:cNvPicPr>
          <p:nvPr/>
        </p:nvPicPr>
        <p:blipFill>
          <a:blip r:embed="rId2"/>
          <a:srcRect/>
          <a:stretch>
            <a:fillRect/>
          </a:stretch>
        </p:blipFill>
        <p:spPr bwMode="auto">
          <a:xfrm>
            <a:off x="75753" y="96896"/>
            <a:ext cx="8992493" cy="655416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Capture3.PNG"/>
          <p:cNvPicPr>
            <a:picLocks noChangeAspect="1" noChangeArrowheads="1"/>
          </p:cNvPicPr>
          <p:nvPr/>
        </p:nvPicPr>
        <p:blipFill>
          <a:blip r:embed="rId2"/>
          <a:srcRect/>
          <a:stretch>
            <a:fillRect/>
          </a:stretch>
        </p:blipFill>
        <p:spPr bwMode="auto">
          <a:xfrm>
            <a:off x="116023" y="116632"/>
            <a:ext cx="8920473" cy="663106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1587933808"/>
              </p:ext>
            </p:extLst>
          </p:nvPr>
        </p:nvGraphicFramePr>
        <p:xfrm>
          <a:off x="928662" y="2643182"/>
          <a:ext cx="7643866" cy="3929090"/>
        </p:xfrm>
        <a:graphic>
          <a:graphicData uri="http://schemas.openxmlformats.org/drawingml/2006/table">
            <a:tbl>
              <a:tblPr rtl="1"/>
              <a:tblGrid>
                <a:gridCol w="1792309">
                  <a:extLst>
                    <a:ext uri="{9D8B030D-6E8A-4147-A177-3AD203B41FA5}">
                      <a16:colId xmlns:a16="http://schemas.microsoft.com/office/drawing/2014/main" val="20000"/>
                    </a:ext>
                  </a:extLst>
                </a:gridCol>
                <a:gridCol w="5851557">
                  <a:extLst>
                    <a:ext uri="{9D8B030D-6E8A-4147-A177-3AD203B41FA5}">
                      <a16:colId xmlns:a16="http://schemas.microsoft.com/office/drawing/2014/main" val="20001"/>
                    </a:ext>
                  </a:extLst>
                </a:gridCol>
              </a:tblGrid>
              <a:tr h="947720">
                <a:tc>
                  <a:txBody>
                    <a:bodyPr/>
                    <a:lstStyle/>
                    <a:p>
                      <a:pPr algn="just" rtl="1">
                        <a:spcAft>
                          <a:spcPts val="0"/>
                        </a:spcAft>
                      </a:pPr>
                      <a:r>
                        <a:rPr lang="ar-MA" sz="2800" b="1" dirty="0" err="1">
                          <a:latin typeface="Times New Roman"/>
                          <a:ea typeface="Times New Roman"/>
                          <a:cs typeface="Traditional Arabic"/>
                        </a:rPr>
                        <a:t>الكفايات</a:t>
                      </a:r>
                      <a:r>
                        <a:rPr lang="ar-MA" sz="2800" b="1" dirty="0">
                          <a:latin typeface="Times New Roman"/>
                          <a:ea typeface="Times New Roman"/>
                          <a:cs typeface="Traditional Arabic"/>
                        </a:rPr>
                        <a:t> </a:t>
                      </a:r>
                      <a:r>
                        <a:rPr lang="ar-MA" sz="2800" b="1" dirty="0" err="1">
                          <a:latin typeface="Times New Roman"/>
                          <a:ea typeface="Times New Roman"/>
                          <a:cs typeface="Traditional Arabic"/>
                        </a:rPr>
                        <a:t>المتوخاة</a:t>
                      </a:r>
                      <a:endParaRPr lang="fr-FR" sz="20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ar-MA" sz="1600">
                        <a:latin typeface="Times New Roman"/>
                        <a:ea typeface="Times New Roman"/>
                        <a:cs typeface="Traditional Arab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85930">
                <a:tc>
                  <a:txBody>
                    <a:bodyPr/>
                    <a:lstStyle/>
                    <a:p>
                      <a:pPr algn="just" rtl="1">
                        <a:spcAft>
                          <a:spcPts val="0"/>
                        </a:spcAft>
                      </a:pPr>
                      <a:r>
                        <a:rPr lang="ar-MA" sz="2800" b="1" dirty="0">
                          <a:latin typeface="Times New Roman"/>
                          <a:ea typeface="Times New Roman"/>
                          <a:cs typeface="Traditional Arabic"/>
                        </a:rPr>
                        <a:t>الأهــداف</a:t>
                      </a:r>
                      <a:r>
                        <a:rPr lang="ar-SA" sz="2800" b="1" dirty="0">
                          <a:latin typeface="Times New Roman"/>
                          <a:ea typeface="Times New Roman"/>
                          <a:cs typeface="Traditional Arabic"/>
                        </a:rPr>
                        <a:t> </a:t>
                      </a:r>
                      <a:r>
                        <a:rPr lang="ar-SA" sz="2800" b="1" dirty="0" err="1">
                          <a:latin typeface="Times New Roman"/>
                          <a:ea typeface="Times New Roman"/>
                          <a:cs typeface="Traditional Arabic"/>
                        </a:rPr>
                        <a:t>التعلمية</a:t>
                      </a:r>
                      <a:endParaRPr lang="fr-FR" sz="20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ar-MA" sz="1600">
                        <a:latin typeface="Times New Roman"/>
                        <a:ea typeface="Times New Roman"/>
                        <a:cs typeface="Traditional Arab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47720">
                <a:tc>
                  <a:txBody>
                    <a:bodyPr/>
                    <a:lstStyle/>
                    <a:p>
                      <a:pPr algn="just" rtl="1">
                        <a:spcAft>
                          <a:spcPts val="0"/>
                        </a:spcAft>
                      </a:pPr>
                      <a:r>
                        <a:rPr lang="ar-MA" sz="2800" b="1" dirty="0">
                          <a:latin typeface="Times New Roman"/>
                          <a:ea typeface="Times New Roman"/>
                          <a:cs typeface="Traditional Arabic"/>
                        </a:rPr>
                        <a:t>المكتسبات </a:t>
                      </a:r>
                      <a:r>
                        <a:rPr lang="ar-MA" sz="2800" b="1" dirty="0" err="1">
                          <a:latin typeface="Times New Roman"/>
                          <a:ea typeface="Times New Roman"/>
                          <a:cs typeface="Traditional Arabic"/>
                        </a:rPr>
                        <a:t>ال</a:t>
                      </a:r>
                      <a:r>
                        <a:rPr lang="ar-SA" sz="2800" b="1" dirty="0">
                          <a:latin typeface="Times New Roman"/>
                          <a:ea typeface="Times New Roman"/>
                          <a:cs typeface="Traditional Arabic"/>
                        </a:rPr>
                        <a:t>قبلية</a:t>
                      </a:r>
                      <a:endParaRPr lang="fr-FR" sz="20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ar-MA" sz="1600">
                        <a:latin typeface="Times New Roman"/>
                        <a:ea typeface="Times New Roman"/>
                        <a:cs typeface="Traditional Arab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47720">
                <a:tc>
                  <a:txBody>
                    <a:bodyPr/>
                    <a:lstStyle/>
                    <a:p>
                      <a:pPr algn="just" rtl="1">
                        <a:spcAft>
                          <a:spcPts val="0"/>
                        </a:spcAft>
                      </a:pPr>
                      <a:r>
                        <a:rPr lang="ar-MA" sz="2800" b="1" dirty="0">
                          <a:latin typeface="Times New Roman"/>
                          <a:ea typeface="Times New Roman"/>
                          <a:cs typeface="Traditional Arabic"/>
                        </a:rPr>
                        <a:t>الامتدادات</a:t>
                      </a:r>
                      <a:endParaRPr lang="fr-FR" sz="2000" b="1"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endParaRPr lang="ar-MA" sz="1600" dirty="0">
                        <a:latin typeface="Times New Roman"/>
                        <a:ea typeface="Times New Roman"/>
                        <a:cs typeface="Traditional Arab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ZoneTexte 3"/>
          <p:cNvSpPr txBox="1"/>
          <p:nvPr/>
        </p:nvSpPr>
        <p:spPr>
          <a:xfrm>
            <a:off x="1043608" y="116632"/>
            <a:ext cx="6572296" cy="2246769"/>
          </a:xfrm>
          <a:prstGeom prst="rect">
            <a:avLst/>
          </a:prstGeom>
          <a:noFill/>
        </p:spPr>
        <p:txBody>
          <a:bodyPr wrap="square" rtlCol="0">
            <a:spAutoFit/>
          </a:bodyPr>
          <a:lstStyle/>
          <a:p>
            <a:pPr algn="ctr"/>
            <a:r>
              <a:rPr lang="ar-SA" sz="3200" b="1" dirty="0"/>
              <a:t>شبكة الدرس</a:t>
            </a:r>
          </a:p>
          <a:p>
            <a:pPr algn="l"/>
            <a:r>
              <a:rPr lang="ar-SA" sz="2400" dirty="0"/>
              <a:t>رقم الجذاذة:..</a:t>
            </a:r>
          </a:p>
          <a:p>
            <a:r>
              <a:rPr lang="ar-SA" sz="2800" dirty="0"/>
              <a:t>عنوان الدرس :....................................</a:t>
            </a:r>
          </a:p>
          <a:p>
            <a:r>
              <a:rPr lang="ar-SA" sz="2800" dirty="0"/>
              <a:t> الحصة :.............</a:t>
            </a:r>
            <a:r>
              <a:rPr lang="fr-FR" sz="2800" dirty="0"/>
              <a:t> </a:t>
            </a:r>
          </a:p>
          <a:p>
            <a:r>
              <a:rPr lang="ar-SA" sz="2800" dirty="0"/>
              <a:t> المعينات </a:t>
            </a:r>
            <a:r>
              <a:rPr lang="ar-SA" sz="2800" dirty="0" err="1"/>
              <a:t>الديدداكتيكية</a:t>
            </a:r>
            <a:r>
              <a:rPr lang="ar-SA" sz="2800" dirty="0"/>
              <a:t>:.......</a:t>
            </a:r>
            <a:endParaRPr lang="fr-F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85728"/>
            <a:ext cx="8305800" cy="724648"/>
          </a:xfrm>
        </p:spPr>
        <p:txBody>
          <a:bodyPr>
            <a:normAutofit fontScale="90000"/>
          </a:bodyPr>
          <a:lstStyle/>
          <a:p>
            <a:pPr algn="ctr"/>
            <a:r>
              <a:rPr lang="ar-SA" sz="4400" b="1" dirty="0"/>
              <a:t>مقدمة</a:t>
            </a:r>
            <a:endParaRPr lang="fr-FR" sz="4400" b="1" dirty="0"/>
          </a:p>
        </p:txBody>
      </p:sp>
      <p:sp>
        <p:nvSpPr>
          <p:cNvPr id="4" name="ZoneTexte 3"/>
          <p:cNvSpPr txBox="1"/>
          <p:nvPr/>
        </p:nvSpPr>
        <p:spPr>
          <a:xfrm>
            <a:off x="323528" y="1988840"/>
            <a:ext cx="7643866" cy="4062651"/>
          </a:xfrm>
          <a:prstGeom prst="rect">
            <a:avLst/>
          </a:prstGeom>
          <a:noFill/>
        </p:spPr>
        <p:txBody>
          <a:bodyPr wrap="square" rtlCol="0">
            <a:spAutoFit/>
          </a:bodyPr>
          <a:lstStyle/>
          <a:p>
            <a:pPr algn="just" rtl="1"/>
            <a:r>
              <a:rPr lang="ar-SA" sz="2400" dirty="0" err="1">
                <a:latin typeface="+mj-lt"/>
                <a:cs typeface="+mj-cs"/>
              </a:rPr>
              <a:t>ديداكتيك</a:t>
            </a:r>
            <a:r>
              <a:rPr lang="ar-SA" sz="2400" dirty="0">
                <a:latin typeface="+mj-lt"/>
                <a:cs typeface="+mj-cs"/>
              </a:rPr>
              <a:t> الرياضيات هو حقل العلوم الذي يهتم بكيفية بناء </a:t>
            </a:r>
            <a:r>
              <a:rPr lang="ar-SA" sz="2400" dirty="0" err="1">
                <a:latin typeface="+mj-lt"/>
                <a:cs typeface="+mj-cs"/>
              </a:rPr>
              <a:t>و</a:t>
            </a:r>
            <a:r>
              <a:rPr lang="ar-SA" sz="2400" dirty="0">
                <a:latin typeface="+mj-lt"/>
                <a:cs typeface="+mj-cs"/>
              </a:rPr>
              <a:t> نقل المعارف الرياضية </a:t>
            </a:r>
            <a:r>
              <a:rPr lang="ar-SA" sz="2400" dirty="0" err="1">
                <a:latin typeface="+mj-lt"/>
                <a:cs typeface="+mj-cs"/>
              </a:rPr>
              <a:t>و</a:t>
            </a:r>
            <a:r>
              <a:rPr lang="ar-SA" sz="2400" dirty="0">
                <a:latin typeface="+mj-lt"/>
                <a:cs typeface="+mj-cs"/>
              </a:rPr>
              <a:t> دراسة الوضعيات </a:t>
            </a:r>
            <a:r>
              <a:rPr lang="ar-SA" sz="2400" dirty="0" err="1">
                <a:latin typeface="+mj-lt"/>
                <a:cs typeface="+mj-cs"/>
              </a:rPr>
              <a:t>الديداكتيكية</a:t>
            </a:r>
            <a:r>
              <a:rPr lang="ar-SA" sz="2400" dirty="0">
                <a:latin typeface="+mj-lt"/>
                <a:cs typeface="+mj-cs"/>
              </a:rPr>
              <a:t>، إضافة إلى العلاقات </a:t>
            </a:r>
            <a:r>
              <a:rPr lang="ar-SA" sz="2400" dirty="0" err="1">
                <a:latin typeface="+mj-lt"/>
                <a:cs typeface="+mj-cs"/>
              </a:rPr>
              <a:t>و</a:t>
            </a:r>
            <a:r>
              <a:rPr lang="ar-SA" sz="2400" dirty="0">
                <a:latin typeface="+mj-lt"/>
                <a:cs typeface="+mj-cs"/>
              </a:rPr>
              <a:t> الأدوار </a:t>
            </a:r>
            <a:r>
              <a:rPr lang="ar-SA" sz="2400" dirty="0" err="1">
                <a:latin typeface="+mj-lt"/>
                <a:cs typeface="+mj-cs"/>
              </a:rPr>
              <a:t>المنوطة</a:t>
            </a:r>
            <a:r>
              <a:rPr lang="ar-SA" sz="2400" dirty="0">
                <a:latin typeface="+mj-lt"/>
                <a:cs typeface="+mj-cs"/>
              </a:rPr>
              <a:t> بكل طرف (مدرس أو متعلم).</a:t>
            </a:r>
          </a:p>
          <a:p>
            <a:pPr algn="just" rtl="1"/>
            <a:r>
              <a:rPr lang="ar-SA" sz="2400" dirty="0">
                <a:latin typeface="+mj-lt"/>
                <a:cs typeface="+mj-cs"/>
              </a:rPr>
              <a:t>فقد تم</a:t>
            </a:r>
            <a:r>
              <a:rPr lang="fr-FR" sz="2400" dirty="0">
                <a:latin typeface="+mj-lt"/>
                <a:cs typeface="+mj-cs"/>
              </a:rPr>
              <a:t> </a:t>
            </a:r>
            <a:r>
              <a:rPr lang="ar-SA" sz="2400" dirty="0">
                <a:latin typeface="+mj-lt"/>
                <a:cs typeface="+mj-cs"/>
              </a:rPr>
              <a:t>التركيز بداية على </a:t>
            </a:r>
            <a:r>
              <a:rPr lang="ar-MA" sz="2400" dirty="0">
                <a:latin typeface="+mj-lt"/>
                <a:cs typeface="+mj-cs"/>
              </a:rPr>
              <a:t>التدريس المبكر للمفاهيم العامة </a:t>
            </a:r>
            <a:r>
              <a:rPr lang="ar-MA" sz="2400" dirty="0" err="1">
                <a:latin typeface="+mj-lt"/>
                <a:cs typeface="+mj-cs"/>
              </a:rPr>
              <a:t>و</a:t>
            </a:r>
            <a:r>
              <a:rPr lang="ar-MA" sz="2400" dirty="0">
                <a:latin typeface="+mj-lt"/>
                <a:cs typeface="+mj-cs"/>
              </a:rPr>
              <a:t> للرموز المنطقية</a:t>
            </a:r>
            <a:r>
              <a:rPr lang="ar-SA" sz="2400" dirty="0">
                <a:latin typeface="+mj-lt"/>
                <a:cs typeface="+mj-cs"/>
              </a:rPr>
              <a:t> من أجل تدريب المتعلم </a:t>
            </a:r>
            <a:r>
              <a:rPr lang="ar-MA" sz="2400" dirty="0">
                <a:latin typeface="+mj-lt"/>
                <a:cs typeface="+mj-cs"/>
              </a:rPr>
              <a:t>على الاستدلال</a:t>
            </a:r>
            <a:r>
              <a:rPr lang="ar-SA" sz="2400" dirty="0">
                <a:latin typeface="+mj-lt"/>
                <a:cs typeface="+mj-cs"/>
              </a:rPr>
              <a:t>، لكن سرعان </a:t>
            </a:r>
            <a:r>
              <a:rPr lang="ar-MA" sz="2400" dirty="0">
                <a:latin typeface="+mj-lt"/>
                <a:cs typeface="+mj-cs"/>
              </a:rPr>
              <a:t>ما ظهرت مجموعة من المشاكل</a:t>
            </a:r>
            <a:r>
              <a:rPr lang="ar-SA" sz="2400" dirty="0">
                <a:latin typeface="+mj-lt"/>
                <a:cs typeface="+mj-cs"/>
              </a:rPr>
              <a:t>، من خلال </a:t>
            </a:r>
            <a:r>
              <a:rPr lang="ar-MA" sz="2400" dirty="0">
                <a:latin typeface="+mj-lt"/>
                <a:cs typeface="+mj-cs"/>
              </a:rPr>
              <a:t>طغيان الرياضيات المجردة </a:t>
            </a:r>
            <a:r>
              <a:rPr lang="ar-MA" sz="2400" dirty="0" err="1">
                <a:latin typeface="+mj-lt"/>
                <a:cs typeface="+mj-cs"/>
              </a:rPr>
              <a:t>و</a:t>
            </a:r>
            <a:r>
              <a:rPr lang="ar-MA" sz="2400" dirty="0">
                <a:latin typeface="+mj-lt"/>
                <a:cs typeface="+mj-cs"/>
              </a:rPr>
              <a:t> الإفراط في الترميز </a:t>
            </a:r>
            <a:r>
              <a:rPr lang="ar-SA" sz="2400" dirty="0">
                <a:latin typeface="+mj-lt"/>
                <a:cs typeface="+mj-cs"/>
              </a:rPr>
              <a:t>مما </a:t>
            </a:r>
            <a:r>
              <a:rPr lang="ar-MA" sz="2400" dirty="0">
                <a:latin typeface="+mj-lt"/>
                <a:cs typeface="+mj-cs"/>
              </a:rPr>
              <a:t>أفقدها كل معنى لدى </a:t>
            </a:r>
            <a:r>
              <a:rPr lang="ar-SA" sz="2400" dirty="0">
                <a:latin typeface="+mj-lt"/>
                <a:cs typeface="+mj-cs"/>
              </a:rPr>
              <a:t>المتعلم. لكن </a:t>
            </a:r>
            <a:r>
              <a:rPr lang="ar-SA" sz="2400" dirty="0" err="1">
                <a:latin typeface="+mj-lt"/>
                <a:cs typeface="+mj-cs"/>
              </a:rPr>
              <a:t>سيرورة</a:t>
            </a:r>
            <a:r>
              <a:rPr lang="ar-SA" sz="2400" dirty="0">
                <a:latin typeface="+mj-lt"/>
                <a:cs typeface="+mj-cs"/>
              </a:rPr>
              <a:t> الإصلاح أخذت تولي اهتماما أكثر بالوضعيات </a:t>
            </a:r>
            <a:r>
              <a:rPr lang="ar-SA" sz="2400" dirty="0" err="1">
                <a:latin typeface="+mj-lt"/>
                <a:cs typeface="+mj-cs"/>
              </a:rPr>
              <a:t>و</a:t>
            </a:r>
            <a:r>
              <a:rPr lang="ar-SA" sz="2400" dirty="0">
                <a:latin typeface="+mj-lt"/>
                <a:cs typeface="+mj-cs"/>
              </a:rPr>
              <a:t> حل المسائل كاختيار </a:t>
            </a:r>
            <a:r>
              <a:rPr lang="ar-SA" sz="2400" dirty="0" err="1">
                <a:latin typeface="+mj-lt"/>
                <a:cs typeface="+mj-cs"/>
              </a:rPr>
              <a:t>بيداغوجي</a:t>
            </a:r>
            <a:r>
              <a:rPr lang="ar-SA" sz="2400" dirty="0">
                <a:latin typeface="+mj-lt"/>
                <a:cs typeface="+mj-cs"/>
              </a:rPr>
              <a:t> و </a:t>
            </a:r>
            <a:r>
              <a:rPr lang="ar-SA" sz="2400" dirty="0" err="1">
                <a:latin typeface="+mj-lt"/>
                <a:cs typeface="+mj-cs"/>
              </a:rPr>
              <a:t>ديداكتيكي</a:t>
            </a:r>
            <a:r>
              <a:rPr lang="ar-SA" sz="2400" dirty="0">
                <a:latin typeface="+mj-lt"/>
                <a:cs typeface="+mj-cs"/>
              </a:rPr>
              <a:t> لنزع طابع التجريد </a:t>
            </a:r>
            <a:r>
              <a:rPr lang="ar-SA" sz="2400" dirty="0" err="1">
                <a:latin typeface="+mj-lt"/>
                <a:cs typeface="+mj-cs"/>
              </a:rPr>
              <a:t>و</a:t>
            </a:r>
            <a:r>
              <a:rPr lang="ar-SA" sz="2400" dirty="0">
                <a:latin typeface="+mj-lt"/>
                <a:cs typeface="+mj-cs"/>
              </a:rPr>
              <a:t> غياب المعنى.</a:t>
            </a:r>
          </a:p>
          <a:p>
            <a:pPr algn="r" rtl="1"/>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val="3883316662"/>
              </p:ext>
            </p:extLst>
          </p:nvPr>
        </p:nvGraphicFramePr>
        <p:xfrm>
          <a:off x="179512" y="76200"/>
          <a:ext cx="8604448" cy="6705600"/>
        </p:xfrm>
        <a:graphic>
          <a:graphicData uri="http://schemas.openxmlformats.org/drawingml/2006/table">
            <a:tbl>
              <a:tblPr rtl="1"/>
              <a:tblGrid>
                <a:gridCol w="1176901">
                  <a:extLst>
                    <a:ext uri="{9D8B030D-6E8A-4147-A177-3AD203B41FA5}">
                      <a16:colId xmlns:a16="http://schemas.microsoft.com/office/drawing/2014/main" val="20000"/>
                    </a:ext>
                  </a:extLst>
                </a:gridCol>
                <a:gridCol w="7427547">
                  <a:extLst>
                    <a:ext uri="{9D8B030D-6E8A-4147-A177-3AD203B41FA5}">
                      <a16:colId xmlns:a16="http://schemas.microsoft.com/office/drawing/2014/main" val="20001"/>
                    </a:ext>
                  </a:extLst>
                </a:gridCol>
              </a:tblGrid>
              <a:tr h="299523">
                <a:tc>
                  <a:txBody>
                    <a:bodyPr/>
                    <a:lstStyle/>
                    <a:p>
                      <a:pPr algn="ctr" rtl="1">
                        <a:spcAft>
                          <a:spcPts val="0"/>
                        </a:spcAft>
                      </a:pPr>
                      <a:r>
                        <a:rPr lang="ar-MA" sz="2000" b="1" dirty="0">
                          <a:latin typeface="Times New Roman"/>
                          <a:ea typeface="Times New Roman"/>
                          <a:cs typeface="Traditional Arabic"/>
                        </a:rPr>
                        <a:t>الوسائل </a:t>
                      </a:r>
                      <a:endParaRPr lang="fr-FR" sz="1200" dirty="0">
                        <a:latin typeface="Times New Roman"/>
                        <a:ea typeface="Times New Roman"/>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MA" sz="2000" b="1">
                          <a:latin typeface="Times New Roman"/>
                          <a:ea typeface="Times New Roman"/>
                          <a:cs typeface="Traditional Arabic"/>
                        </a:rPr>
                        <a:t>تدبيـــر الأنشطـــة </a:t>
                      </a:r>
                      <a:endParaRPr lang="fr-FR" sz="1200">
                        <a:latin typeface="Times New Roman"/>
                        <a:ea typeface="Times New Roman"/>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46483">
                <a:tc>
                  <a:txBody>
                    <a:bodyPr/>
                    <a:lstStyle/>
                    <a:p>
                      <a:pPr marL="342900" lvl="0" indent="-342900" algn="r" rtl="1">
                        <a:spcAft>
                          <a:spcPts val="0"/>
                        </a:spcAft>
                        <a:buFont typeface="Symbol"/>
                        <a:buBlip>
                          <a:blip r:embed="rId2"/>
                        </a:buBlip>
                        <a:tabLst>
                          <a:tab pos="540385" algn="l"/>
                        </a:tabLst>
                      </a:pPr>
                      <a:endParaRPr lang="fr-FR" sz="1200" dirty="0">
                        <a:latin typeface="Times New Roman"/>
                        <a:ea typeface="Times New Roman"/>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r" rtl="1">
                        <a:spcAft>
                          <a:spcPts val="0"/>
                        </a:spcAft>
                        <a:buFont typeface="Symbol"/>
                        <a:buBlip>
                          <a:blip r:embed="rId2"/>
                        </a:buBlip>
                        <a:tabLst>
                          <a:tab pos="540385" algn="l"/>
                        </a:tabLst>
                      </a:pPr>
                      <a:r>
                        <a:rPr kumimoji="0" lang="ar-SA" sz="2000" b="1" kern="1200" dirty="0">
                          <a:solidFill>
                            <a:schemeClr val="tx1"/>
                          </a:solidFill>
                          <a:latin typeface="Times New Roman"/>
                          <a:ea typeface="Times New Roman"/>
                          <a:cs typeface="Traditional Arabic"/>
                        </a:rPr>
                        <a:t>المرحلة</a:t>
                      </a:r>
                      <a:r>
                        <a:rPr kumimoji="0" lang="ar-MA" sz="2000" b="1" kern="1200" dirty="0">
                          <a:solidFill>
                            <a:schemeClr val="tx1"/>
                          </a:solidFill>
                          <a:latin typeface="Times New Roman"/>
                          <a:ea typeface="Times New Roman"/>
                          <a:cs typeface="Traditional Arabic"/>
                        </a:rPr>
                        <a:t> الأولى :</a:t>
                      </a:r>
                      <a:r>
                        <a:rPr kumimoji="0" lang="ar-SA" sz="2000" b="1" kern="1200" dirty="0">
                          <a:solidFill>
                            <a:schemeClr val="tx1"/>
                          </a:solidFill>
                          <a:latin typeface="Times New Roman"/>
                          <a:ea typeface="Times New Roman"/>
                          <a:cs typeface="Traditional Arabic"/>
                        </a:rPr>
                        <a:t>تقويم تشخيصي</a:t>
                      </a:r>
                      <a:endParaRPr kumimoji="0" lang="fr-FR" sz="2000" b="1" kern="1200" dirty="0">
                        <a:solidFill>
                          <a:schemeClr val="tx1"/>
                        </a:solidFill>
                        <a:latin typeface="Times New Roman"/>
                        <a:ea typeface="Times New Roman"/>
                        <a:cs typeface="Traditional Arabic"/>
                      </a:endParaRPr>
                    </a:p>
                    <a:p>
                      <a:pPr marL="342900" lvl="0" indent="-342900" algn="r" rtl="1">
                        <a:spcAft>
                          <a:spcPts val="0"/>
                        </a:spcAft>
                        <a:buFont typeface="Wingdings"/>
                        <a:buChar char=""/>
                        <a:tabLst>
                          <a:tab pos="252095" algn="l"/>
                        </a:tabLst>
                      </a:pPr>
                      <a:r>
                        <a:rPr kumimoji="0" lang="ar-MA" sz="2000" kern="1200" dirty="0">
                          <a:solidFill>
                            <a:schemeClr val="tx1"/>
                          </a:solidFill>
                          <a:latin typeface="Times New Roman"/>
                          <a:ea typeface="Times New Roman"/>
                          <a:cs typeface="Traditional Arabic"/>
                        </a:rPr>
                        <a:t>حساب ذهني أو نشاط تمهيدي</a:t>
                      </a:r>
                      <a:r>
                        <a:rPr kumimoji="0" lang="ar-SA" sz="2000" kern="1200" dirty="0">
                          <a:solidFill>
                            <a:schemeClr val="tx1"/>
                          </a:solidFill>
                          <a:latin typeface="Times New Roman"/>
                          <a:ea typeface="Times New Roman"/>
                          <a:cs typeface="Traditional Arabic"/>
                        </a:rPr>
                        <a:t> للتحقق من المكتسبات القبلية</a:t>
                      </a:r>
                      <a:r>
                        <a:rPr kumimoji="0" lang="ar-MA" sz="2000" kern="1200" dirty="0">
                          <a:solidFill>
                            <a:schemeClr val="tx1"/>
                          </a:solidFill>
                          <a:latin typeface="Times New Roman"/>
                          <a:ea typeface="Times New Roman"/>
                          <a:cs typeface="Traditional Arabic"/>
                        </a:rPr>
                        <a:t>.</a:t>
                      </a:r>
                      <a:endParaRPr kumimoji="0" lang="fr-FR" sz="2000" kern="1200" dirty="0">
                        <a:solidFill>
                          <a:schemeClr val="tx1"/>
                        </a:solidFill>
                        <a:latin typeface="Times New Roman"/>
                        <a:ea typeface="Times New Roman"/>
                        <a:cs typeface="Traditional Arabic"/>
                      </a:endParaRPr>
                    </a:p>
                    <a:p>
                      <a:pPr marL="342900" lvl="0" indent="-342900" algn="r" rtl="1">
                        <a:spcAft>
                          <a:spcPts val="0"/>
                        </a:spcAft>
                        <a:buFont typeface="Wingdings"/>
                        <a:buChar char=""/>
                        <a:tabLst>
                          <a:tab pos="252095" algn="l"/>
                        </a:tabLst>
                      </a:pPr>
                      <a:r>
                        <a:rPr kumimoji="0" lang="ar-MA" sz="2000" kern="1200" dirty="0">
                          <a:solidFill>
                            <a:schemeClr val="tx1"/>
                          </a:solidFill>
                          <a:latin typeface="Times New Roman"/>
                          <a:ea typeface="Times New Roman"/>
                          <a:cs typeface="Traditional Arabic"/>
                        </a:rPr>
                        <a:t>طريقة العمل : عمل فردي</a:t>
                      </a:r>
                      <a:endParaRPr kumimoji="0" lang="ar-SA" sz="2000" kern="1200" dirty="0">
                        <a:solidFill>
                          <a:schemeClr val="tx1"/>
                        </a:solidFill>
                        <a:latin typeface="Times New Roman"/>
                        <a:ea typeface="Times New Roman"/>
                        <a:cs typeface="Traditional Arabic"/>
                      </a:endParaRPr>
                    </a:p>
                    <a:p>
                      <a:pPr marL="342900" marR="0" lvl="0" indent="-342900" algn="r" defTabSz="914400" rtl="1" eaLnBrk="1" fontAlgn="auto" latinLnBrk="0" hangingPunct="1">
                        <a:lnSpc>
                          <a:spcPct val="100000"/>
                        </a:lnSpc>
                        <a:spcBef>
                          <a:spcPts val="0"/>
                        </a:spcBef>
                        <a:spcAft>
                          <a:spcPts val="0"/>
                        </a:spcAft>
                        <a:buClrTx/>
                        <a:buSzTx/>
                        <a:buFont typeface="Symbol"/>
                        <a:buBlip>
                          <a:blip r:embed="rId2"/>
                        </a:buBlip>
                        <a:tabLst>
                          <a:tab pos="540385" algn="l"/>
                        </a:tabLst>
                        <a:defRPr/>
                      </a:pPr>
                      <a:r>
                        <a:rPr kumimoji="0" lang="ar-SA" sz="2000" b="1" kern="1200" noProof="0" dirty="0">
                          <a:solidFill>
                            <a:schemeClr val="tx1"/>
                          </a:solidFill>
                          <a:latin typeface="Times New Roman"/>
                          <a:ea typeface="Times New Roman"/>
                          <a:cs typeface="Traditional Arabic"/>
                        </a:rPr>
                        <a:t>المرحلة</a:t>
                      </a:r>
                      <a:r>
                        <a:rPr kumimoji="0" lang="ar-MA" sz="2000" b="1" kern="1200" noProof="0" dirty="0">
                          <a:solidFill>
                            <a:schemeClr val="tx1"/>
                          </a:solidFill>
                          <a:latin typeface="Times New Roman"/>
                          <a:ea typeface="Times New Roman"/>
                          <a:cs typeface="Traditional Arabic"/>
                        </a:rPr>
                        <a:t> </a:t>
                      </a:r>
                      <a:r>
                        <a:rPr kumimoji="0" lang="ar-MA" sz="2000" b="1" kern="1200" noProof="0" dirty="0" err="1">
                          <a:solidFill>
                            <a:schemeClr val="tx1"/>
                          </a:solidFill>
                          <a:latin typeface="Times New Roman"/>
                          <a:ea typeface="Times New Roman"/>
                          <a:cs typeface="Traditional Arabic"/>
                        </a:rPr>
                        <a:t>ال</a:t>
                      </a:r>
                      <a:r>
                        <a:rPr kumimoji="0" lang="ar-SA" sz="2000" b="1" kern="1200" noProof="0" dirty="0">
                          <a:solidFill>
                            <a:schemeClr val="tx1"/>
                          </a:solidFill>
                          <a:latin typeface="Times New Roman"/>
                          <a:ea typeface="Times New Roman"/>
                          <a:cs typeface="Traditional Arabic"/>
                        </a:rPr>
                        <a:t>ثانية</a:t>
                      </a:r>
                      <a:r>
                        <a:rPr kumimoji="0" lang="ar-MA" sz="2000" b="1" kern="1200" noProof="0" dirty="0">
                          <a:solidFill>
                            <a:schemeClr val="tx1"/>
                          </a:solidFill>
                          <a:latin typeface="Times New Roman"/>
                          <a:ea typeface="Times New Roman"/>
                          <a:cs typeface="Traditional Arabic"/>
                        </a:rPr>
                        <a:t> :</a:t>
                      </a:r>
                      <a:r>
                        <a:rPr kumimoji="0" lang="ar-SA" sz="2000" b="1" kern="1200" noProof="0" dirty="0">
                          <a:solidFill>
                            <a:schemeClr val="tx1"/>
                          </a:solidFill>
                          <a:latin typeface="Times New Roman"/>
                          <a:ea typeface="Times New Roman"/>
                          <a:cs typeface="Traditional Arabic"/>
                        </a:rPr>
                        <a:t>أنشطة الاكتشاف </a:t>
                      </a:r>
                      <a:r>
                        <a:rPr kumimoji="0" lang="ar-SA" sz="2000" b="1" kern="1200" noProof="0" dirty="0" err="1">
                          <a:solidFill>
                            <a:schemeClr val="tx1"/>
                          </a:solidFill>
                          <a:latin typeface="Times New Roman"/>
                          <a:ea typeface="Times New Roman"/>
                          <a:cs typeface="Traditional Arabic"/>
                        </a:rPr>
                        <a:t>و</a:t>
                      </a:r>
                      <a:r>
                        <a:rPr kumimoji="0" lang="ar-SA" sz="2000" b="1" kern="1200" noProof="0" dirty="0">
                          <a:solidFill>
                            <a:schemeClr val="tx1"/>
                          </a:solidFill>
                          <a:latin typeface="Times New Roman"/>
                          <a:ea typeface="Times New Roman"/>
                          <a:cs typeface="Traditional Arabic"/>
                        </a:rPr>
                        <a:t> الفهم</a:t>
                      </a:r>
                      <a:endParaRPr kumimoji="0" lang="fr-FR" sz="2000" b="1" kern="1200" dirty="0">
                        <a:solidFill>
                          <a:schemeClr val="tx1"/>
                        </a:solidFill>
                        <a:latin typeface="Times New Roman"/>
                        <a:ea typeface="Times New Roman"/>
                        <a:cs typeface="Traditional Arabic"/>
                      </a:endParaRPr>
                    </a:p>
                    <a:p>
                      <a:pPr algn="r" rtl="1">
                        <a:spcAft>
                          <a:spcPts val="0"/>
                        </a:spcAft>
                      </a:pPr>
                      <a:r>
                        <a:rPr kumimoji="0" lang="ar-MA" sz="2000" kern="1200" dirty="0">
                          <a:solidFill>
                            <a:schemeClr val="tx1"/>
                          </a:solidFill>
                          <a:latin typeface="Times New Roman"/>
                          <a:ea typeface="Times New Roman"/>
                          <a:cs typeface="Traditional Arabic"/>
                        </a:rPr>
                        <a:t>تقديم وشرح التعليمات الضرورية بشأن الوضعي</a:t>
                      </a:r>
                      <a:r>
                        <a:rPr kumimoji="0" lang="ar-SA" sz="2000" kern="1200" dirty="0">
                          <a:solidFill>
                            <a:schemeClr val="tx1"/>
                          </a:solidFill>
                          <a:latin typeface="Times New Roman"/>
                          <a:ea typeface="Times New Roman"/>
                          <a:cs typeface="Traditional Arabic"/>
                        </a:rPr>
                        <a:t>ة</a:t>
                      </a:r>
                      <a:r>
                        <a:rPr kumimoji="0" lang="ar-MA" sz="2000" kern="1200" dirty="0">
                          <a:solidFill>
                            <a:schemeClr val="tx1"/>
                          </a:solidFill>
                          <a:latin typeface="Times New Roman"/>
                          <a:ea typeface="Times New Roman"/>
                          <a:cs typeface="Traditional Arabic"/>
                        </a:rPr>
                        <a:t> المقترحة</a:t>
                      </a:r>
                      <a:r>
                        <a:rPr kumimoji="0" lang="ar-SA" sz="2000" kern="1200" dirty="0">
                          <a:solidFill>
                            <a:schemeClr val="tx1"/>
                          </a:solidFill>
                          <a:latin typeface="Times New Roman"/>
                          <a:ea typeface="Times New Roman"/>
                          <a:cs typeface="Traditional Arabic"/>
                        </a:rPr>
                        <a:t>- شكل العمل في مجموعات صغيرة- </a:t>
                      </a:r>
                      <a:endParaRPr kumimoji="0" lang="fr-FR" sz="2000" kern="1200" dirty="0">
                        <a:solidFill>
                          <a:schemeClr val="tx1"/>
                        </a:solidFill>
                        <a:latin typeface="Times New Roman"/>
                        <a:ea typeface="Times New Roman"/>
                        <a:cs typeface="Traditional Arabic"/>
                      </a:endParaRPr>
                    </a:p>
                    <a:p>
                      <a:pPr marL="342900" lvl="0" indent="-342900" algn="r" rtl="1">
                        <a:spcAft>
                          <a:spcPts val="0"/>
                        </a:spcAft>
                        <a:buFont typeface="Wingdings"/>
                        <a:buChar char=""/>
                        <a:tabLst>
                          <a:tab pos="252095" algn="l"/>
                        </a:tabLst>
                      </a:pPr>
                      <a:r>
                        <a:rPr kumimoji="0" lang="ar-MA" sz="2000" kern="1200" dirty="0">
                          <a:solidFill>
                            <a:schemeClr val="tx1"/>
                          </a:solidFill>
                          <a:latin typeface="Times New Roman"/>
                          <a:ea typeface="Times New Roman"/>
                          <a:cs typeface="Traditional Arabic"/>
                        </a:rPr>
                        <a:t>الاستثمار: عرض الإنجازات من طرف المتعلمين ومناقشتها</a:t>
                      </a:r>
                      <a:r>
                        <a:rPr kumimoji="0" lang="ar-SA" sz="2000" kern="1200" dirty="0">
                          <a:solidFill>
                            <a:schemeClr val="tx1"/>
                          </a:solidFill>
                          <a:latin typeface="Times New Roman"/>
                          <a:ea typeface="Times New Roman"/>
                          <a:cs typeface="Traditional Arabic"/>
                        </a:rPr>
                        <a:t> ثم المصادقة على المفاهيم الجديدة</a:t>
                      </a:r>
                      <a:endParaRPr kumimoji="0" lang="fr-FR" sz="2000" kern="1200" dirty="0">
                        <a:solidFill>
                          <a:schemeClr val="tx1"/>
                        </a:solidFill>
                        <a:latin typeface="Times New Roman"/>
                        <a:ea typeface="Times New Roman"/>
                        <a:cs typeface="Traditional Arabic"/>
                      </a:endParaRPr>
                    </a:p>
                    <a:p>
                      <a:pPr marL="342900" lvl="0" indent="-342900" algn="r" rtl="1">
                        <a:spcAft>
                          <a:spcPts val="0"/>
                        </a:spcAft>
                        <a:buFont typeface="Wingdings"/>
                        <a:buChar char=""/>
                        <a:tabLst>
                          <a:tab pos="252095" algn="l"/>
                        </a:tabLst>
                      </a:pPr>
                      <a:r>
                        <a:rPr kumimoji="0" lang="ar-MA" sz="2000" kern="1200" dirty="0">
                          <a:solidFill>
                            <a:schemeClr val="tx1"/>
                          </a:solidFill>
                          <a:latin typeface="Times New Roman"/>
                          <a:ea typeface="Times New Roman"/>
                          <a:cs typeface="Traditional Arabic"/>
                        </a:rPr>
                        <a:t>أثر مكتوب : يترك التلاميذ أثرا مكتوبا في دفاترهم الخاصة.</a:t>
                      </a:r>
                      <a:endParaRPr kumimoji="0" lang="fr-FR" sz="2000" kern="1200" dirty="0">
                        <a:solidFill>
                          <a:schemeClr val="tx1"/>
                        </a:solidFill>
                        <a:latin typeface="Times New Roman"/>
                        <a:ea typeface="Times New Roman"/>
                        <a:cs typeface="Traditional Arabic"/>
                      </a:endParaRPr>
                    </a:p>
                    <a:p>
                      <a:pPr marL="342900" lvl="0" indent="-342900" algn="r" rtl="1">
                        <a:spcAft>
                          <a:spcPts val="0"/>
                        </a:spcAft>
                        <a:buFont typeface="Symbol"/>
                        <a:buBlip>
                          <a:blip r:embed="rId2"/>
                        </a:buBlip>
                        <a:tabLst>
                          <a:tab pos="540385" algn="l"/>
                        </a:tabLst>
                      </a:pPr>
                      <a:r>
                        <a:rPr kumimoji="0" lang="ar-SA" sz="2000" b="1" kern="1200" dirty="0">
                          <a:solidFill>
                            <a:schemeClr val="tx1"/>
                          </a:solidFill>
                          <a:latin typeface="Times New Roman"/>
                          <a:ea typeface="Times New Roman"/>
                          <a:cs typeface="Traditional Arabic"/>
                        </a:rPr>
                        <a:t>المرحلة الثالثة</a:t>
                      </a:r>
                      <a:r>
                        <a:rPr kumimoji="0" lang="ar-MA" sz="2000" b="1" kern="1200" dirty="0">
                          <a:solidFill>
                            <a:schemeClr val="tx1"/>
                          </a:solidFill>
                          <a:latin typeface="Times New Roman"/>
                          <a:ea typeface="Times New Roman"/>
                          <a:cs typeface="Traditional Arabic"/>
                        </a:rPr>
                        <a:t>: أنشطة </a:t>
                      </a:r>
                      <a:r>
                        <a:rPr kumimoji="0" lang="ar-SA" sz="2000" b="1" kern="1200" dirty="0">
                          <a:solidFill>
                            <a:schemeClr val="tx1"/>
                          </a:solidFill>
                          <a:latin typeface="Times New Roman"/>
                          <a:ea typeface="Times New Roman"/>
                          <a:cs typeface="Traditional Arabic"/>
                        </a:rPr>
                        <a:t>التدريب</a:t>
                      </a:r>
                      <a:endParaRPr kumimoji="0" lang="fr-FR" sz="2000" b="1" kern="1200" dirty="0">
                        <a:solidFill>
                          <a:schemeClr val="tx1"/>
                        </a:solidFill>
                        <a:latin typeface="Times New Roman"/>
                        <a:ea typeface="Times New Roman"/>
                        <a:cs typeface="Traditional Arabic"/>
                      </a:endParaRPr>
                    </a:p>
                    <a:p>
                      <a:pPr marL="342900" lvl="0" indent="-342900" algn="r" rtl="1">
                        <a:spcAft>
                          <a:spcPts val="0"/>
                        </a:spcAft>
                        <a:buFont typeface="Wingdings"/>
                        <a:buChar char=""/>
                        <a:tabLst>
                          <a:tab pos="252095" algn="l"/>
                        </a:tabLst>
                      </a:pPr>
                      <a:r>
                        <a:rPr kumimoji="0" lang="ar-SA" sz="2000" kern="1200" dirty="0">
                          <a:solidFill>
                            <a:schemeClr val="tx1"/>
                          </a:solidFill>
                          <a:latin typeface="Times New Roman"/>
                          <a:ea typeface="Times New Roman"/>
                          <a:cs typeface="Traditional Arabic"/>
                        </a:rPr>
                        <a:t>شكل العمل : فردي ثم جماعي</a:t>
                      </a:r>
                      <a:endParaRPr kumimoji="0" lang="fr-FR" sz="2000" kern="1200" dirty="0">
                        <a:solidFill>
                          <a:schemeClr val="tx1"/>
                        </a:solidFill>
                        <a:latin typeface="Times New Roman"/>
                        <a:ea typeface="Times New Roman"/>
                        <a:cs typeface="Traditional Arabic"/>
                      </a:endParaRPr>
                    </a:p>
                    <a:p>
                      <a:pPr marL="180340" algn="r" rtl="1">
                        <a:spcAft>
                          <a:spcPts val="0"/>
                        </a:spcAft>
                      </a:pPr>
                      <a:r>
                        <a:rPr kumimoji="0" lang="ar-MA" sz="2000" kern="1200" dirty="0">
                          <a:solidFill>
                            <a:schemeClr val="tx1"/>
                          </a:solidFill>
                          <a:latin typeface="Times New Roman"/>
                          <a:ea typeface="Times New Roman"/>
                          <a:cs typeface="Traditional Arabic"/>
                        </a:rPr>
                        <a:t>أنشطة أو وضعيات - مسائل </a:t>
                      </a:r>
                      <a:r>
                        <a:rPr kumimoji="0" lang="ar-SA" sz="2000" kern="1200" dirty="0">
                          <a:solidFill>
                            <a:schemeClr val="tx1"/>
                          </a:solidFill>
                          <a:latin typeface="Times New Roman"/>
                          <a:ea typeface="Times New Roman"/>
                          <a:cs typeface="Traditional Arabic"/>
                        </a:rPr>
                        <a:t>يمكن</a:t>
                      </a:r>
                      <a:r>
                        <a:rPr kumimoji="0" lang="ar-MA" sz="2000" kern="1200" dirty="0">
                          <a:solidFill>
                            <a:schemeClr val="tx1"/>
                          </a:solidFill>
                          <a:latin typeface="Times New Roman"/>
                          <a:ea typeface="Times New Roman"/>
                          <a:cs typeface="Traditional Arabic"/>
                        </a:rPr>
                        <a:t> اختيارها من كراسة التلميذ، </a:t>
                      </a:r>
                      <a:r>
                        <a:rPr kumimoji="0" lang="ar-MA" sz="2000" kern="1200" dirty="0" err="1">
                          <a:solidFill>
                            <a:schemeClr val="tx1"/>
                          </a:solidFill>
                          <a:latin typeface="Times New Roman"/>
                          <a:ea typeface="Times New Roman"/>
                          <a:cs typeface="Traditional Arabic"/>
                        </a:rPr>
                        <a:t>و</a:t>
                      </a:r>
                      <a:r>
                        <a:rPr kumimoji="0" lang="ar-SA" sz="2000" kern="1200" dirty="0">
                          <a:solidFill>
                            <a:schemeClr val="tx1"/>
                          </a:solidFill>
                          <a:latin typeface="Times New Roman"/>
                          <a:ea typeface="Times New Roman"/>
                          <a:cs typeface="Traditional Arabic"/>
                        </a:rPr>
                        <a:t>يستحسن</a:t>
                      </a:r>
                      <a:r>
                        <a:rPr kumimoji="0" lang="ar-MA" sz="2000" kern="1200" dirty="0">
                          <a:solidFill>
                            <a:schemeClr val="tx1"/>
                          </a:solidFill>
                          <a:latin typeface="Times New Roman"/>
                          <a:ea typeface="Times New Roman"/>
                          <a:cs typeface="Traditional Arabic"/>
                        </a:rPr>
                        <a:t> للأستاذ (ة) أن يقترح أنشطة من مصادر أخرى</a:t>
                      </a:r>
                      <a:r>
                        <a:rPr kumimoji="0" lang="ar-SA" sz="2000" kern="1200" dirty="0">
                          <a:solidFill>
                            <a:schemeClr val="tx1"/>
                          </a:solidFill>
                          <a:latin typeface="Times New Roman"/>
                          <a:ea typeface="Times New Roman"/>
                          <a:cs typeface="Traditional Arabic"/>
                        </a:rPr>
                        <a:t> تكون مناسبة لمستوى </a:t>
                      </a:r>
                      <a:r>
                        <a:rPr kumimoji="0" lang="ar-SA" sz="2000" kern="1200" dirty="0" err="1">
                          <a:solidFill>
                            <a:schemeClr val="tx1"/>
                          </a:solidFill>
                          <a:latin typeface="Times New Roman"/>
                          <a:ea typeface="Times New Roman"/>
                          <a:cs typeface="Traditional Arabic"/>
                        </a:rPr>
                        <a:t>و</a:t>
                      </a:r>
                      <a:r>
                        <a:rPr kumimoji="0" lang="ar-SA" sz="2000" kern="1200" dirty="0">
                          <a:solidFill>
                            <a:schemeClr val="tx1"/>
                          </a:solidFill>
                          <a:latin typeface="Times New Roman"/>
                          <a:ea typeface="Times New Roman"/>
                          <a:cs typeface="Traditional Arabic"/>
                        </a:rPr>
                        <a:t> حاجيات المتعلمين</a:t>
                      </a:r>
                      <a:r>
                        <a:rPr kumimoji="0" lang="ar-MA" sz="2000" kern="1200" dirty="0">
                          <a:solidFill>
                            <a:schemeClr val="tx1"/>
                          </a:solidFill>
                          <a:latin typeface="Times New Roman"/>
                          <a:ea typeface="Times New Roman"/>
                          <a:cs typeface="Traditional Arabic"/>
                        </a:rPr>
                        <a:t>.</a:t>
                      </a:r>
                      <a:endParaRPr kumimoji="0" lang="fr-FR" sz="2000" kern="1200" dirty="0">
                        <a:solidFill>
                          <a:schemeClr val="tx1"/>
                        </a:solidFill>
                        <a:latin typeface="Times New Roman"/>
                        <a:ea typeface="Times New Roman"/>
                        <a:cs typeface="Traditional Arabic"/>
                      </a:endParaRPr>
                    </a:p>
                    <a:p>
                      <a:pPr algn="r" rtl="1">
                        <a:spcAft>
                          <a:spcPts val="0"/>
                        </a:spcAft>
                      </a:pPr>
                      <a:r>
                        <a:rPr kumimoji="0" lang="ar-MA" sz="2000" kern="1200" dirty="0">
                          <a:solidFill>
                            <a:schemeClr val="tx1"/>
                          </a:solidFill>
                          <a:latin typeface="Times New Roman"/>
                          <a:ea typeface="Times New Roman"/>
                          <a:cs typeface="Traditional Arabic"/>
                        </a:rPr>
                        <a:t>ويبقى تدبير هذه الأنشطة يشبه التدبير الذي مورس في الحصة الأولى مع الحرص على جعل المتعلم فاعلا وشريكا في مختلف العمليات .</a:t>
                      </a:r>
                      <a:endParaRPr kumimoji="0" lang="ar-SA" sz="2000" kern="1200" dirty="0">
                        <a:solidFill>
                          <a:schemeClr val="tx1"/>
                        </a:solidFill>
                        <a:latin typeface="Times New Roman"/>
                        <a:ea typeface="Times New Roman"/>
                        <a:cs typeface="Traditional Arabic"/>
                      </a:endParaRPr>
                    </a:p>
                    <a:p>
                      <a:pPr marL="342900" marR="0" lvl="0" indent="-342900" algn="r" defTabSz="914400" rtl="1" eaLnBrk="1" fontAlgn="auto" latinLnBrk="0" hangingPunct="1">
                        <a:lnSpc>
                          <a:spcPct val="100000"/>
                        </a:lnSpc>
                        <a:spcBef>
                          <a:spcPts val="0"/>
                        </a:spcBef>
                        <a:spcAft>
                          <a:spcPts val="0"/>
                        </a:spcAft>
                        <a:buClrTx/>
                        <a:buSzTx/>
                        <a:buFont typeface="Symbol"/>
                        <a:buBlip>
                          <a:blip r:embed="rId2"/>
                        </a:buBlip>
                        <a:tabLst>
                          <a:tab pos="540385" algn="l"/>
                        </a:tabLst>
                        <a:defRPr/>
                      </a:pPr>
                      <a:r>
                        <a:rPr kumimoji="0" lang="ar-SA" sz="2000" b="1" kern="1200" noProof="0" dirty="0">
                          <a:solidFill>
                            <a:schemeClr val="tx1"/>
                          </a:solidFill>
                          <a:latin typeface="Times New Roman"/>
                          <a:ea typeface="Times New Roman"/>
                          <a:cs typeface="Traditional Arabic"/>
                        </a:rPr>
                        <a:t>المرحلة الرابعة</a:t>
                      </a:r>
                      <a:r>
                        <a:rPr kumimoji="0" lang="ar-MA" sz="2000" b="1" kern="1200" noProof="0" dirty="0">
                          <a:solidFill>
                            <a:schemeClr val="tx1"/>
                          </a:solidFill>
                          <a:latin typeface="Times New Roman"/>
                          <a:ea typeface="Times New Roman"/>
                          <a:cs typeface="Traditional Arabic"/>
                        </a:rPr>
                        <a:t>: أنشطة </a:t>
                      </a:r>
                      <a:r>
                        <a:rPr kumimoji="0" lang="ar-SA" sz="2000" b="1" kern="1200" noProof="0" dirty="0">
                          <a:solidFill>
                            <a:schemeClr val="tx1"/>
                          </a:solidFill>
                          <a:latin typeface="Times New Roman"/>
                          <a:ea typeface="Times New Roman"/>
                          <a:cs typeface="Traditional Arabic"/>
                        </a:rPr>
                        <a:t>التوليف </a:t>
                      </a:r>
                      <a:r>
                        <a:rPr kumimoji="0" lang="ar-SA" sz="2000" b="1" kern="1200" noProof="0" dirty="0" err="1">
                          <a:solidFill>
                            <a:schemeClr val="tx1"/>
                          </a:solidFill>
                          <a:latin typeface="Times New Roman"/>
                          <a:ea typeface="Times New Roman"/>
                          <a:cs typeface="Traditional Arabic"/>
                        </a:rPr>
                        <a:t>و</a:t>
                      </a:r>
                      <a:r>
                        <a:rPr kumimoji="0" lang="ar-SA" sz="2000" b="1" kern="1200" noProof="0" dirty="0">
                          <a:solidFill>
                            <a:schemeClr val="tx1"/>
                          </a:solidFill>
                          <a:latin typeface="Times New Roman"/>
                          <a:ea typeface="Times New Roman"/>
                          <a:cs typeface="Traditional Arabic"/>
                        </a:rPr>
                        <a:t> الاستثمار</a:t>
                      </a:r>
                      <a:endParaRPr kumimoji="0" lang="fr-FR" sz="2000" b="1" kern="1200" noProof="0" dirty="0">
                        <a:solidFill>
                          <a:schemeClr val="tx1"/>
                        </a:solidFill>
                        <a:latin typeface="Times New Roman"/>
                        <a:ea typeface="Times New Roman"/>
                        <a:cs typeface="Traditional Arabic"/>
                      </a:endParaRPr>
                    </a:p>
                    <a:p>
                      <a:pPr algn="r" rtl="1">
                        <a:spcAft>
                          <a:spcPts val="0"/>
                        </a:spcAft>
                      </a:pPr>
                      <a:r>
                        <a:rPr kumimoji="0" lang="ar-SA" sz="2000" kern="1200" dirty="0">
                          <a:solidFill>
                            <a:schemeClr val="tx1"/>
                          </a:solidFill>
                          <a:latin typeface="Times New Roman"/>
                          <a:ea typeface="Times New Roman"/>
                          <a:cs typeface="Traditional Arabic"/>
                        </a:rPr>
                        <a:t> حل وضعية-مشكلة تتيح إدماج المكتسبات </a:t>
                      </a:r>
                      <a:endParaRPr kumimoji="0" lang="fr-FR" sz="2000" kern="1200" dirty="0">
                        <a:solidFill>
                          <a:schemeClr val="tx1"/>
                        </a:solidFill>
                        <a:latin typeface="Times New Roman"/>
                        <a:ea typeface="Times New Roman"/>
                        <a:cs typeface="Traditional Arabic"/>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66255">
                <a:tc>
                  <a:txBody>
                    <a:bodyPr/>
                    <a:lstStyle/>
                    <a:p>
                      <a:pPr algn="ctr" rtl="1">
                        <a:spcAft>
                          <a:spcPts val="0"/>
                        </a:spcAft>
                      </a:pPr>
                      <a:endParaRPr lang="ar-MA" sz="2000">
                        <a:latin typeface="Times New Roman"/>
                        <a:ea typeface="Times New Roman"/>
                        <a:cs typeface="Traditional Arabic"/>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r" rtl="1">
                        <a:spcAft>
                          <a:spcPts val="0"/>
                        </a:spcAft>
                        <a:buFont typeface="Symbol"/>
                        <a:buNone/>
                      </a:pPr>
                      <a:r>
                        <a:rPr kumimoji="0" lang="ar-MA" sz="2000" kern="1200" dirty="0">
                          <a:solidFill>
                            <a:schemeClr val="tx1"/>
                          </a:solidFill>
                          <a:latin typeface="Times New Roman"/>
                          <a:ea typeface="Times New Roman"/>
                          <a:cs typeface="Traditional Arabic"/>
                        </a:rPr>
                        <a:t>أنشطــة التقويم والدعـم </a:t>
                      </a:r>
                      <a:r>
                        <a:rPr kumimoji="0" lang="ar-MA" sz="2000" kern="1200" dirty="0" err="1">
                          <a:solidFill>
                            <a:schemeClr val="tx1"/>
                          </a:solidFill>
                          <a:latin typeface="Times New Roman"/>
                          <a:ea typeface="Times New Roman"/>
                          <a:cs typeface="Traditional Arabic"/>
                        </a:rPr>
                        <a:t>والإغناء</a:t>
                      </a:r>
                      <a:r>
                        <a:rPr kumimoji="0" lang="ar-MA" sz="2000" kern="1200" dirty="0">
                          <a:solidFill>
                            <a:schemeClr val="tx1"/>
                          </a:solidFill>
                          <a:latin typeface="Times New Roman"/>
                          <a:ea typeface="Times New Roman"/>
                          <a:cs typeface="Traditional Arabic"/>
                        </a:rPr>
                        <a:t>.</a:t>
                      </a:r>
                      <a:endParaRPr kumimoji="0" lang="fr-FR" sz="2000" kern="1200" dirty="0">
                        <a:solidFill>
                          <a:schemeClr val="tx1"/>
                        </a:solidFill>
                        <a:latin typeface="Times New Roman"/>
                        <a:ea typeface="Times New Roman"/>
                        <a:cs typeface="Traditional Arabic"/>
                      </a:endParaRPr>
                    </a:p>
                    <a:p>
                      <a:pPr algn="r" rtl="1">
                        <a:spcAft>
                          <a:spcPts val="0"/>
                        </a:spcAft>
                      </a:pPr>
                      <a:r>
                        <a:rPr kumimoji="0" lang="ar-MA" sz="2000" kern="1200" dirty="0">
                          <a:solidFill>
                            <a:schemeClr val="tx1"/>
                          </a:solidFill>
                          <a:latin typeface="Times New Roman"/>
                          <a:ea typeface="Times New Roman"/>
                          <a:cs typeface="Traditional Arabic"/>
                        </a:rPr>
                        <a:t>تقدم في هذه الحصة تمارين وأنشطة متنوعة ومتدرجة في الصعوبة تنجز في كراسة التلميذ ويمكن للأستاذ (ة) أن يقترح أنشطة أخرى يراها مناسبة لمستوى المتعلمين وتهدف إلى :</a:t>
                      </a:r>
                      <a:endParaRPr kumimoji="0" lang="fr-FR" sz="2000" kern="1200" dirty="0">
                        <a:solidFill>
                          <a:schemeClr val="tx1"/>
                        </a:solidFill>
                        <a:latin typeface="Times New Roman"/>
                        <a:ea typeface="Times New Roman"/>
                        <a:cs typeface="Traditional Arabic"/>
                      </a:endParaRPr>
                    </a:p>
                    <a:p>
                      <a:pPr marL="342900" marR="0" lvl="0" indent="-342900" algn="r" defTabSz="914400" rtl="1" eaLnBrk="1" fontAlgn="auto" latinLnBrk="0" hangingPunct="1">
                        <a:lnSpc>
                          <a:spcPct val="100000"/>
                        </a:lnSpc>
                        <a:spcBef>
                          <a:spcPts val="0"/>
                        </a:spcBef>
                        <a:spcAft>
                          <a:spcPts val="0"/>
                        </a:spcAft>
                        <a:buClrTx/>
                        <a:buSzTx/>
                        <a:buFont typeface="Courier New"/>
                        <a:buChar char="o"/>
                        <a:tabLst>
                          <a:tab pos="180340" algn="l"/>
                        </a:tabLst>
                        <a:defRPr/>
                      </a:pPr>
                      <a:r>
                        <a:rPr kumimoji="0" lang="ar-MA" sz="2000" kern="1200" dirty="0">
                          <a:solidFill>
                            <a:schemeClr val="tx1"/>
                          </a:solidFill>
                          <a:latin typeface="Times New Roman"/>
                          <a:ea typeface="Times New Roman"/>
                          <a:cs typeface="Traditional Arabic"/>
                        </a:rPr>
                        <a:t>تقويم </a:t>
                      </a:r>
                      <a:r>
                        <a:rPr kumimoji="0" lang="ar-MA" sz="2000" kern="1200" dirty="0" err="1">
                          <a:solidFill>
                            <a:schemeClr val="tx1"/>
                          </a:solidFill>
                          <a:latin typeface="Times New Roman"/>
                          <a:ea typeface="Times New Roman"/>
                          <a:cs typeface="Traditional Arabic"/>
                        </a:rPr>
                        <a:t>التعلمات</a:t>
                      </a:r>
                      <a:r>
                        <a:rPr kumimoji="0" lang="ar-MA" sz="2000" kern="1200" dirty="0">
                          <a:solidFill>
                            <a:schemeClr val="tx1"/>
                          </a:solidFill>
                          <a:latin typeface="Times New Roman"/>
                          <a:ea typeface="Times New Roman"/>
                          <a:cs typeface="Traditional Arabic"/>
                        </a:rPr>
                        <a:t> والوقوف على مواطن الضعف</a:t>
                      </a:r>
                      <a:r>
                        <a:rPr kumimoji="0" lang="ar-SA" sz="2000" kern="1200" dirty="0">
                          <a:solidFill>
                            <a:schemeClr val="tx1"/>
                          </a:solidFill>
                          <a:latin typeface="Times New Roman"/>
                          <a:ea typeface="Times New Roman"/>
                          <a:cs typeface="Traditional Arabic"/>
                        </a:rPr>
                        <a:t> ثم </a:t>
                      </a:r>
                      <a:r>
                        <a:rPr kumimoji="0" lang="ar-MA" sz="2000" kern="1200" dirty="0">
                          <a:solidFill>
                            <a:schemeClr val="tx1"/>
                          </a:solidFill>
                          <a:latin typeface="Times New Roman"/>
                          <a:ea typeface="Times New Roman"/>
                          <a:cs typeface="Traditional Arabic"/>
                        </a:rPr>
                        <a:t>دعم مكتسبات المتعلمين وسد ثغرات التعلم.</a:t>
                      </a:r>
                      <a:endParaRPr kumimoji="0" lang="fr-FR" sz="2000" kern="1200" dirty="0">
                        <a:solidFill>
                          <a:schemeClr val="tx1"/>
                        </a:solidFill>
                        <a:latin typeface="Times New Roman"/>
                        <a:ea typeface="Times New Roman"/>
                        <a:cs typeface="Traditional Arabic"/>
                      </a:endParaRPr>
                    </a:p>
                    <a:p>
                      <a:pPr marL="342900" lvl="0" indent="-342900" algn="r" rtl="1">
                        <a:spcAft>
                          <a:spcPts val="0"/>
                        </a:spcAft>
                        <a:buFont typeface="Courier New"/>
                        <a:buChar char="o"/>
                        <a:tabLst>
                          <a:tab pos="180340" algn="l"/>
                        </a:tabLst>
                      </a:pPr>
                      <a:r>
                        <a:rPr kumimoji="0" lang="ar-MA" sz="2000" kern="1200" dirty="0">
                          <a:solidFill>
                            <a:schemeClr val="tx1"/>
                          </a:solidFill>
                          <a:latin typeface="Times New Roman"/>
                          <a:ea typeface="Times New Roman"/>
                          <a:cs typeface="Traditional Arabic"/>
                        </a:rPr>
                        <a:t>تذليل بعض الصعوبات </a:t>
                      </a:r>
                      <a:r>
                        <a:rPr kumimoji="0" lang="ar-MA" sz="2000" kern="1200" dirty="0" err="1">
                          <a:solidFill>
                            <a:schemeClr val="tx1"/>
                          </a:solidFill>
                          <a:latin typeface="Times New Roman"/>
                          <a:ea typeface="Times New Roman"/>
                          <a:cs typeface="Traditional Arabic"/>
                        </a:rPr>
                        <a:t>المفاهيمية</a:t>
                      </a:r>
                      <a:r>
                        <a:rPr kumimoji="0" lang="ar-MA" sz="2000" kern="1200" dirty="0">
                          <a:solidFill>
                            <a:schemeClr val="tx1"/>
                          </a:solidFill>
                          <a:latin typeface="Times New Roman"/>
                          <a:ea typeface="Times New Roman"/>
                          <a:cs typeface="Traditional Arabic"/>
                        </a:rPr>
                        <a:t>.</a:t>
                      </a:r>
                      <a:endParaRPr kumimoji="0" lang="fr-FR" sz="2000" kern="1200" dirty="0">
                        <a:solidFill>
                          <a:schemeClr val="tx1"/>
                        </a:solidFill>
                        <a:latin typeface="Times New Roman"/>
                        <a:ea typeface="Times New Roman"/>
                        <a:cs typeface="Traditional Arabic"/>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9147">
                <a:tc>
                  <a:txBody>
                    <a:bodyPr/>
                    <a:lstStyle/>
                    <a:p>
                      <a:pPr algn="ctr" rtl="1">
                        <a:spcAft>
                          <a:spcPts val="0"/>
                        </a:spcAft>
                      </a:pPr>
                      <a:r>
                        <a:rPr lang="ar-MA" sz="2000" b="1">
                          <a:latin typeface="Times New Roman"/>
                          <a:ea typeface="Times New Roman"/>
                          <a:cs typeface="Traditional Arabic"/>
                        </a:rPr>
                        <a:t>ملاحظات</a:t>
                      </a:r>
                      <a:endParaRPr lang="fr-FR" sz="1200">
                        <a:latin typeface="Times New Roman"/>
                        <a:ea typeface="Times New Roman"/>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MA" sz="2000" dirty="0">
                          <a:latin typeface="Times New Roman"/>
                          <a:ea typeface="Times New Roman"/>
                          <a:cs typeface="Traditional Arabic"/>
                        </a:rPr>
                        <a:t>يدون فيها الأستاذ ملاحظاته حول مدى تحقيق أهداف الدرس واقتراحات للتحسين </a:t>
                      </a:r>
                      <a:r>
                        <a:rPr lang="ar-MA" sz="2000" dirty="0" err="1">
                          <a:latin typeface="Times New Roman"/>
                          <a:ea typeface="Times New Roman"/>
                          <a:cs typeface="Traditional Arabic"/>
                        </a:rPr>
                        <a:t>والتحيين</a:t>
                      </a:r>
                      <a:r>
                        <a:rPr lang="ar-MA" sz="2000" dirty="0">
                          <a:latin typeface="Times New Roman"/>
                          <a:ea typeface="Times New Roman"/>
                          <a:cs typeface="Traditional Arabic"/>
                        </a:rPr>
                        <a:t>.</a:t>
                      </a:r>
                      <a:endParaRPr lang="fr-FR" sz="1200" dirty="0">
                        <a:latin typeface="Times New Roman"/>
                        <a:ea typeface="Times New Roman"/>
                      </a:endParaRPr>
                    </a:p>
                  </a:txBody>
                  <a:tcPr marL="48100" marR="481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1071538" y="2500306"/>
            <a:ext cx="7286676" cy="101566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ar-SA"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Bader" pitchFamily="2" charset="-78"/>
              </a:rPr>
              <a:t>مصادر الخطأ في الرياضيات</a:t>
            </a:r>
            <a:endParaRPr lang="ar-OM"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Bade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nchor="t">
            <a:normAutofit/>
          </a:bodyPr>
          <a:lstStyle/>
          <a:p>
            <a:pPr marL="342900" lvl="0" indent="-342900" algn="r" rtl="1">
              <a:spcBef>
                <a:spcPts val="600"/>
              </a:spcBef>
              <a:spcAft>
                <a:spcPts val="600"/>
              </a:spcAft>
              <a:tabLst>
                <a:tab pos="685800" algn="l"/>
              </a:tabLst>
            </a:pPr>
            <a:r>
              <a:rPr lang="ar-SA" sz="2000" b="1" dirty="0">
                <a:latin typeface="Times New Roman"/>
                <a:ea typeface="Times New Roman"/>
                <a:cs typeface="Simplified Arabic"/>
              </a:rPr>
              <a:t>  </a:t>
            </a:r>
            <a:r>
              <a:rPr lang="ar-SA" sz="2000" b="1" dirty="0">
                <a:solidFill>
                  <a:schemeClr val="tx1"/>
                </a:solidFill>
                <a:latin typeface="Times New Roman"/>
                <a:ea typeface="Times New Roman"/>
                <a:cs typeface="Simplified Arabic"/>
              </a:rPr>
              <a:t>الخطأ النابع من الوضعية </a:t>
            </a:r>
            <a:r>
              <a:rPr lang="ar-SA" sz="2000" b="1" dirty="0" err="1">
                <a:solidFill>
                  <a:schemeClr val="tx1"/>
                </a:solidFill>
                <a:latin typeface="Times New Roman"/>
                <a:ea typeface="Times New Roman"/>
                <a:cs typeface="Simplified Arabic"/>
              </a:rPr>
              <a:t>الديداكتيكية</a:t>
            </a:r>
            <a:br>
              <a:rPr lang="fr-FR" sz="2000" b="1" dirty="0">
                <a:solidFill>
                  <a:schemeClr val="tx1"/>
                </a:solidFill>
                <a:latin typeface="Times New Roman"/>
                <a:ea typeface="Times New Roman"/>
                <a:cs typeface="Simplified Arabic"/>
              </a:rPr>
            </a:br>
            <a:br>
              <a:rPr lang="fr-FR" sz="2000" dirty="0">
                <a:solidFill>
                  <a:schemeClr val="tx1"/>
                </a:solidFill>
                <a:latin typeface="Times New Roman"/>
                <a:ea typeface="Times New Roman"/>
              </a:rPr>
            </a:br>
            <a:r>
              <a:rPr lang="ar-SA" sz="2000" dirty="0">
                <a:solidFill>
                  <a:schemeClr val="tx1"/>
                </a:solidFill>
              </a:rPr>
              <a:t>قد  يكون الخطأ نابعا من وضعية جديدة على المتعلم كتمرين جديد، وسيلة جديدة، سياق ثقافي غير مألوف، مهمة غير معتادة أو لغة غريبة تعرقل القيام بالعمل.</a:t>
            </a:r>
            <a:br>
              <a:rPr lang="fr-FR" sz="2000" dirty="0">
                <a:solidFill>
                  <a:schemeClr val="tx1"/>
                </a:solidFill>
              </a:rPr>
            </a:br>
            <a:r>
              <a:rPr lang="ar-SA" sz="2000" dirty="0">
                <a:solidFill>
                  <a:schemeClr val="tx1"/>
                </a:solidFill>
              </a:rPr>
              <a:t>وقد يكون ناتجا عن وضعية مألوفة لدى المتعلم لكنها تتطلب طريقة غير مستوعبة من طرف هذا المتعلم، وبالتالي يتمثل بشكل خاطئ ما هو مطلوب منه.</a:t>
            </a:r>
            <a:br>
              <a:rPr lang="fr-FR" sz="2000" dirty="0">
                <a:solidFill>
                  <a:schemeClr val="tx1"/>
                </a:solidFill>
              </a:rPr>
            </a:br>
            <a:r>
              <a:rPr lang="ar-SA" sz="2000" dirty="0">
                <a:solidFill>
                  <a:schemeClr val="tx1"/>
                </a:solidFill>
              </a:rPr>
              <a:t>كما قد تكون الوضعية مألوفة لكنها مصاحبة </a:t>
            </a:r>
            <a:r>
              <a:rPr lang="ar-SA" sz="2000" dirty="0" err="1">
                <a:solidFill>
                  <a:schemeClr val="tx1"/>
                </a:solidFill>
              </a:rPr>
              <a:t>بإكراهات</a:t>
            </a:r>
            <a:r>
              <a:rPr lang="ar-SA" sz="2000" dirty="0">
                <a:solidFill>
                  <a:schemeClr val="tx1"/>
                </a:solidFill>
              </a:rPr>
              <a:t> صعبة التجاوز كضيق الوقت، كثرة التمارين، أسئلة معقدة.</a:t>
            </a:r>
            <a:br>
              <a:rPr lang="ar-SA" sz="2000" dirty="0">
                <a:solidFill>
                  <a:schemeClr val="tx1"/>
                </a:solidFill>
                <a:latin typeface="Times New Roman"/>
                <a:ea typeface="Times New Roman"/>
                <a:cs typeface="Simplified Arabic"/>
              </a:rPr>
            </a:br>
            <a:br>
              <a:rPr lang="ar-SA" sz="2000" dirty="0">
                <a:solidFill>
                  <a:schemeClr val="tx1"/>
                </a:solidFill>
                <a:latin typeface="Times New Roman"/>
                <a:ea typeface="Times New Roman"/>
                <a:cs typeface="Simplified Arabic"/>
              </a:rPr>
            </a:br>
            <a:br>
              <a:rPr lang="ar-SA" sz="2000" dirty="0">
                <a:solidFill>
                  <a:schemeClr val="tx1"/>
                </a:solidFill>
                <a:latin typeface="Times New Roman"/>
                <a:ea typeface="Times New Roman"/>
                <a:cs typeface="Simplified Arabic"/>
              </a:rPr>
            </a:br>
            <a:r>
              <a:rPr lang="ar-SA" sz="2000" b="1" dirty="0">
                <a:solidFill>
                  <a:schemeClr val="tx1"/>
                </a:solidFill>
                <a:latin typeface="Times New Roman"/>
                <a:ea typeface="Times New Roman"/>
                <a:cs typeface="Simplified Arabic"/>
              </a:rPr>
              <a:t>أخطاء مرتبطة بفهم السؤال</a:t>
            </a:r>
            <a:br>
              <a:rPr lang="fr-FR" sz="2000" dirty="0">
                <a:solidFill>
                  <a:schemeClr val="tx1"/>
                </a:solidFill>
                <a:latin typeface="Times New Roman"/>
                <a:ea typeface="Times New Roman"/>
              </a:rPr>
            </a:br>
            <a:r>
              <a:rPr lang="ar-SA" sz="2000" dirty="0">
                <a:solidFill>
                  <a:schemeClr val="tx1"/>
                </a:solidFill>
              </a:rPr>
              <a:t>وهذا ينتج عندما يواجه المتعلم سؤال غير واضح، يشتمل مصطلحات صعبة أو غريبة عن المتعلم أو مصاغ بجملة نفي أو غير ذلك مما يًعسر على المتعلم عدم فهم المطلوب منه.</a:t>
            </a:r>
            <a:br>
              <a:rPr lang="fr-FR" sz="2000" dirty="0">
                <a:solidFill>
                  <a:schemeClr val="tx1"/>
                </a:solidFill>
              </a:rPr>
            </a:br>
            <a:r>
              <a:rPr lang="ar-SA" sz="2000" dirty="0">
                <a:solidFill>
                  <a:schemeClr val="tx1"/>
                </a:solidFill>
              </a:rPr>
              <a:t>كما قد </a:t>
            </a:r>
            <a:r>
              <a:rPr lang="ar-SA" sz="2000" dirty="0" err="1">
                <a:solidFill>
                  <a:schemeClr val="tx1"/>
                </a:solidFill>
              </a:rPr>
              <a:t>بنتج</a:t>
            </a:r>
            <a:r>
              <a:rPr lang="ar-SA" sz="2000" dirty="0">
                <a:solidFill>
                  <a:schemeClr val="tx1"/>
                </a:solidFill>
              </a:rPr>
              <a:t> عن تعثر في القراءة، عن حذف كلمة أو إضافة أخرى أو تعويضها بأخرى.</a:t>
            </a:r>
            <a:br>
              <a:rPr lang="fr-FR" sz="2000" dirty="0">
                <a:solidFill>
                  <a:schemeClr val="tx1"/>
                </a:solidFill>
              </a:rPr>
            </a:br>
            <a:r>
              <a:rPr lang="ar-SA" sz="2000" dirty="0">
                <a:solidFill>
                  <a:schemeClr val="tx1"/>
                </a:solidFill>
              </a:rPr>
              <a:t>وقد  يكون نتيجة عدم تخصيص الوقت الكافي والنشاط الذهني الكافي لقراءة وفهم السؤال، كعدم القراءة للمرة ثانية، تحديد الكلمات المفتاح بالسؤال...</a:t>
            </a:r>
            <a:br>
              <a:rPr lang="fr-FR" sz="2000" dirty="0">
                <a:solidFill>
                  <a:schemeClr val="tx1"/>
                </a:solidFill>
                <a:latin typeface="Times New Roman"/>
                <a:ea typeface="Times New Roman"/>
              </a:rPr>
            </a:br>
            <a:br>
              <a:rPr lang="fr-FR" sz="2000" dirty="0">
                <a:solidFill>
                  <a:schemeClr val="tx1"/>
                </a:solidFill>
                <a:latin typeface="Times New Roman"/>
                <a:ea typeface="Times New Roman"/>
                <a:cs typeface="Simplified Arabic"/>
              </a:rPr>
            </a:br>
            <a:endParaRPr lang="fr-FR" sz="2000"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188640"/>
            <a:ext cx="7938628" cy="5040560"/>
          </a:xfrm>
        </p:spPr>
        <p:txBody>
          <a:bodyPr anchor="t">
            <a:normAutofit fontScale="90000"/>
          </a:bodyPr>
          <a:lstStyle/>
          <a:p>
            <a:pPr lvl="0" algn="r" rtl="1"/>
            <a:r>
              <a:rPr lang="ar-SA" sz="2800" b="1" dirty="0">
                <a:solidFill>
                  <a:schemeClr val="tx1"/>
                </a:solidFill>
              </a:rPr>
              <a:t>أخطاء مرتبطة بالمكتسبات السابقة (</a:t>
            </a:r>
            <a:r>
              <a:rPr lang="ar-SA" sz="2800" b="1" dirty="0" err="1">
                <a:solidFill>
                  <a:schemeClr val="tx1"/>
                </a:solidFill>
              </a:rPr>
              <a:t>التمثلات</a:t>
            </a:r>
            <a:r>
              <a:rPr lang="ar-SA" sz="2800" b="1" dirty="0">
                <a:solidFill>
                  <a:schemeClr val="tx1"/>
                </a:solidFill>
              </a:rPr>
              <a:t>)</a:t>
            </a:r>
            <a:r>
              <a:rPr lang="fr-FR" sz="2800" b="1" dirty="0">
                <a:solidFill>
                  <a:schemeClr val="tx1"/>
                </a:solidFill>
              </a:rPr>
              <a:t> </a:t>
            </a:r>
            <a:br>
              <a:rPr lang="fr-FR" sz="2800" dirty="0">
                <a:solidFill>
                  <a:schemeClr val="tx1"/>
                </a:solidFill>
              </a:rPr>
            </a:br>
            <a:r>
              <a:rPr lang="ar-SA" sz="2800" dirty="0">
                <a:solidFill>
                  <a:schemeClr val="tx1"/>
                </a:solidFill>
              </a:rPr>
              <a:t>لا يأتي الطفل للمدرسة صفحة بيضاء بل تكون له تصورات عدة حول المدرسة وبعض المواد والمفاهيم التي تختلف بدورها من طفل لأخر حسب تكوينه الاجتماعي والفكري وتسمى هذه التطورات في العلم </a:t>
            </a:r>
            <a:r>
              <a:rPr lang="ar-SA" sz="2800" dirty="0" err="1">
                <a:solidFill>
                  <a:schemeClr val="tx1"/>
                </a:solidFill>
              </a:rPr>
              <a:t>الديداكتيكي</a:t>
            </a:r>
            <a:r>
              <a:rPr lang="ar-SA" sz="2800" dirty="0">
                <a:solidFill>
                  <a:schemeClr val="tx1"/>
                </a:solidFill>
              </a:rPr>
              <a:t> </a:t>
            </a:r>
            <a:r>
              <a:rPr lang="ar-SA" sz="2800" dirty="0" err="1">
                <a:solidFill>
                  <a:schemeClr val="tx1"/>
                </a:solidFill>
              </a:rPr>
              <a:t>بالتمثلات</a:t>
            </a:r>
            <a:r>
              <a:rPr lang="ar-SA" sz="2800" dirty="0">
                <a:solidFill>
                  <a:schemeClr val="tx1"/>
                </a:solidFill>
              </a:rPr>
              <a:t>، هذه الأخيرة التي يتم الكشف عنها من خلال تحليل الأخطاء التي يقع فيها الطفل وتأويل نتائج التحليل بغية المعالجة.</a:t>
            </a:r>
            <a:br>
              <a:rPr lang="ar-SA" sz="2800" dirty="0">
                <a:solidFill>
                  <a:schemeClr val="tx1"/>
                </a:solidFill>
              </a:rPr>
            </a:br>
            <a:r>
              <a:rPr lang="ar-SA" sz="2800" dirty="0">
                <a:solidFill>
                  <a:schemeClr val="tx1"/>
                </a:solidFill>
              </a:rPr>
              <a:t> </a:t>
            </a:r>
            <a:r>
              <a:rPr lang="ar-SA" sz="2800" b="1" dirty="0">
                <a:solidFill>
                  <a:schemeClr val="tx1"/>
                </a:solidFill>
              </a:rPr>
              <a:t>أخطاء مرتبطة بالنشاط الذهني</a:t>
            </a:r>
            <a:br>
              <a:rPr lang="fr-FR" sz="2800" dirty="0">
                <a:solidFill>
                  <a:schemeClr val="tx1"/>
                </a:solidFill>
              </a:rPr>
            </a:br>
            <a:r>
              <a:rPr lang="ar-SA" sz="2800" dirty="0">
                <a:solidFill>
                  <a:schemeClr val="tx1"/>
                </a:solidFill>
              </a:rPr>
              <a:t>تختلف الأنشطة الذهنية المطلوب توظيفها حسب الوضعية المشكلة بين : بناء و </a:t>
            </a:r>
            <a:r>
              <a:rPr lang="ar-SA" sz="2800" dirty="0" err="1">
                <a:solidFill>
                  <a:schemeClr val="tx1"/>
                </a:solidFill>
              </a:rPr>
              <a:t>ترييض</a:t>
            </a:r>
            <a:r>
              <a:rPr lang="ar-SA" sz="2800" dirty="0">
                <a:solidFill>
                  <a:schemeClr val="tx1"/>
                </a:solidFill>
              </a:rPr>
              <a:t> المفهوم، تطبيق، اكتشاف، استعمال، إعادة الاستثمار، وبناء على هذا التوظيف يتحدد ما إذا كان  الطفل عرضة للوقوف في الخطأ أم لا إذ يتوجب عليه الاختيار الدقيق للنشاط الذهني المطلوب.</a:t>
            </a:r>
            <a:br>
              <a:rPr lang="ar-SA" sz="2800" dirty="0">
                <a:solidFill>
                  <a:schemeClr val="tx1"/>
                </a:solidFill>
              </a:rPr>
            </a:br>
            <a:br>
              <a:rPr lang="ar-SA" sz="2800" dirty="0">
                <a:solidFill>
                  <a:schemeClr val="tx1"/>
                </a:solidFill>
              </a:rPr>
            </a:br>
            <a:r>
              <a:rPr lang="ar-SA" sz="2800" dirty="0">
                <a:solidFill>
                  <a:schemeClr val="tx1"/>
                </a:solidFill>
              </a:rPr>
              <a:t> </a:t>
            </a:r>
            <a:br>
              <a:rPr lang="ar-SA" sz="2800" dirty="0">
                <a:solidFill>
                  <a:schemeClr val="tx1"/>
                </a:solidFill>
              </a:rPr>
            </a:br>
            <a:br>
              <a:rPr lang="fr-FR" sz="2800" dirty="0">
                <a:solidFill>
                  <a:schemeClr val="tx1"/>
                </a:solidFill>
              </a:rPr>
            </a:br>
            <a:endParaRPr lang="fr-FR" sz="2800"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00A1AC-8794-48D0-AC7F-9C3F70D74B61}"/>
              </a:ext>
            </a:extLst>
          </p:cNvPr>
          <p:cNvSpPr/>
          <p:nvPr/>
        </p:nvSpPr>
        <p:spPr>
          <a:xfrm>
            <a:off x="107504" y="1484784"/>
            <a:ext cx="7200800" cy="2862322"/>
          </a:xfrm>
          <a:prstGeom prst="rect">
            <a:avLst/>
          </a:prstGeom>
        </p:spPr>
        <p:txBody>
          <a:bodyPr wrap="square">
            <a:spAutoFit/>
          </a:bodyPr>
          <a:lstStyle/>
          <a:p>
            <a:pPr algn="r" rtl="1"/>
            <a:r>
              <a:rPr lang="ar-SA" dirty="0"/>
              <a:t> </a:t>
            </a:r>
            <a:r>
              <a:rPr lang="ar-SA" b="1" dirty="0"/>
              <a:t>أخطاء مرتبطة بخصوصية المتعلم</a:t>
            </a:r>
            <a:br>
              <a:rPr lang="fr-FR" dirty="0"/>
            </a:br>
            <a:r>
              <a:rPr lang="ar-SA" dirty="0"/>
              <a:t>إنها لا تبعد بشكل كبير عن الخطأ السابق، إذ تتحدد في مرحلة النمو الذهني التي وصل إليها التلميذ وخاصياتها.</a:t>
            </a:r>
            <a:br>
              <a:rPr lang="fr-FR" dirty="0"/>
            </a:br>
            <a:r>
              <a:rPr lang="ar-SA" dirty="0"/>
              <a:t>فكما هو معلوم لكل مرحلة قدرتها وإمكانياتها ، فالخطأ هنا يكون في عدم قدرة التلميذ على استيعاب معارف ومفاهيم مرتبطة بمرحلة نمو متقدمة وتتحدد نوعية الأخطاء المواجهة هنا في أخطاء مرتبطة بصعوبات نفسية ووجدانية وأخرى بمهارات حركية كالبطء في الكتابة أو صعوبات فيها وكذا البطء في العمل.</a:t>
            </a:r>
            <a:br>
              <a:rPr lang="fr-FR" dirty="0"/>
            </a:br>
            <a:br>
              <a:rPr lang="fr-FR" dirty="0"/>
            </a:br>
            <a:endParaRPr lang="fr-FR" dirty="0"/>
          </a:p>
        </p:txBody>
      </p:sp>
    </p:spTree>
    <p:extLst>
      <p:ext uri="{BB962C8B-B14F-4D97-AF65-F5344CB8AC3E}">
        <p14:creationId xmlns:p14="http://schemas.microsoft.com/office/powerpoint/2010/main" val="3541723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548680"/>
            <a:ext cx="8676456" cy="6093296"/>
          </a:xfrm>
        </p:spPr>
        <p:txBody>
          <a:bodyPr anchor="t">
            <a:normAutofit/>
          </a:bodyPr>
          <a:lstStyle/>
          <a:p>
            <a:pPr lvl="0" algn="r" rtl="1"/>
            <a:r>
              <a:rPr lang="ar-SA" sz="2800" b="1" dirty="0">
                <a:solidFill>
                  <a:schemeClr val="tx1"/>
                </a:solidFill>
              </a:rPr>
              <a:t>أخطاء مرتبطة بالمتعلم في علاقته بالمدرس.</a:t>
            </a:r>
            <a:br>
              <a:rPr lang="fr-FR" sz="2800" dirty="0">
                <a:solidFill>
                  <a:schemeClr val="tx1"/>
                </a:solidFill>
              </a:rPr>
            </a:br>
            <a:r>
              <a:rPr lang="ar-SA" sz="2800" dirty="0">
                <a:solidFill>
                  <a:schemeClr val="tx1"/>
                </a:solidFill>
              </a:rPr>
              <a:t>إن العلاقة التي تربط بين المتعلم والمدرس ضمنية بطبيعتها تنحى في اتجاه التوقع من لدن طرف إزاء الطرق الأخرى (التعاقد </a:t>
            </a:r>
            <a:r>
              <a:rPr lang="ar-SA" sz="2800" dirty="0" err="1">
                <a:solidFill>
                  <a:schemeClr val="tx1"/>
                </a:solidFill>
              </a:rPr>
              <a:t>الديداكتيكي</a:t>
            </a:r>
            <a:r>
              <a:rPr lang="ar-SA" sz="2800" dirty="0">
                <a:solidFill>
                  <a:schemeClr val="tx1"/>
                </a:solidFill>
              </a:rPr>
              <a:t>) وكأمثلة على ذلك نجد:</a:t>
            </a:r>
            <a:br>
              <a:rPr lang="fr-FR" sz="2800" dirty="0">
                <a:solidFill>
                  <a:schemeClr val="tx1"/>
                </a:solidFill>
              </a:rPr>
            </a:br>
            <a:r>
              <a:rPr lang="ar-SA" sz="2800" dirty="0">
                <a:solidFill>
                  <a:schemeClr val="tx1"/>
                </a:solidFill>
              </a:rPr>
              <a:t> استعمال جميع المعطيات الواردة في نص مسألة من أجل إيجاد الحل.</a:t>
            </a:r>
            <a:br>
              <a:rPr lang="fr-FR" sz="2800" dirty="0">
                <a:solidFill>
                  <a:schemeClr val="tx1"/>
                </a:solidFill>
              </a:rPr>
            </a:br>
            <a:r>
              <a:rPr lang="ar-SA" sz="2800" dirty="0">
                <a:solidFill>
                  <a:schemeClr val="tx1"/>
                </a:solidFill>
              </a:rPr>
              <a:t>  الاستعمال المتكرر ولو بشكل ضمني لبعض الكلمات في نص مسألة وربطها بالعملية الحسابية التي تؤدي للحل مثل:</a:t>
            </a:r>
            <a:br>
              <a:rPr lang="fr-FR" sz="2800" dirty="0">
                <a:solidFill>
                  <a:schemeClr val="tx1"/>
                </a:solidFill>
              </a:rPr>
            </a:br>
            <a:r>
              <a:rPr lang="ar-SA" sz="2800" dirty="0">
                <a:solidFill>
                  <a:schemeClr val="tx1"/>
                </a:solidFill>
              </a:rPr>
              <a:t>الربح يعني الجمع، والخسارة تعني الطرح.</a:t>
            </a:r>
            <a:br>
              <a:rPr lang="fr-FR" sz="2800" dirty="0">
                <a:solidFill>
                  <a:schemeClr val="tx1"/>
                </a:solidFill>
              </a:rPr>
            </a:br>
            <a:r>
              <a:rPr lang="ar-SA" sz="2800" dirty="0">
                <a:solidFill>
                  <a:schemeClr val="tx1"/>
                </a:solidFill>
              </a:rPr>
              <a:t>رسم زاوية قائمة من طرف المدرس في وضعيات يكون فيها دائما أحد الأضلاع أفقيا والآخر عموديا.</a:t>
            </a:r>
            <a:br>
              <a:rPr lang="fr-FR" sz="2800" dirty="0">
                <a:solidFill>
                  <a:schemeClr val="tx1"/>
                </a:solidFill>
              </a:rPr>
            </a:br>
            <a:endParaRPr lang="fr-FR" sz="28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484784"/>
            <a:ext cx="8305800" cy="4572000"/>
          </a:xfrm>
        </p:spPr>
        <p:txBody>
          <a:bodyPr>
            <a:noAutofit/>
          </a:bodyPr>
          <a:lstStyle/>
          <a:p>
            <a:pPr algn="r" rtl="1"/>
            <a:r>
              <a:rPr lang="ar-SA" sz="2400" dirty="0">
                <a:solidFill>
                  <a:schemeClr val="tx1"/>
                </a:solidFill>
              </a:rPr>
              <a:t>يستدعي </a:t>
            </a:r>
            <a:r>
              <a:rPr lang="ar-MA" sz="2400" dirty="0">
                <a:solidFill>
                  <a:schemeClr val="tx1"/>
                </a:solidFill>
              </a:rPr>
              <a:t>بناء المفاهيم الرياضي</a:t>
            </a:r>
            <a:r>
              <a:rPr lang="ar-SA" sz="2400" dirty="0">
                <a:solidFill>
                  <a:schemeClr val="tx1"/>
                </a:solidFill>
              </a:rPr>
              <a:t>ة</a:t>
            </a:r>
            <a:r>
              <a:rPr lang="ar-MA" sz="2400" dirty="0">
                <a:solidFill>
                  <a:schemeClr val="tx1"/>
                </a:solidFill>
              </a:rPr>
              <a:t> مراعاة التدرج والاستمرارية داخل نفس المستوى وعبر المستويات الدراسية</a:t>
            </a:r>
            <a:r>
              <a:rPr lang="ar-SA" sz="2400" dirty="0">
                <a:solidFill>
                  <a:schemeClr val="tx1"/>
                </a:solidFill>
              </a:rPr>
              <a:t> </a:t>
            </a:r>
            <a:r>
              <a:rPr lang="ar-MA" sz="2400" dirty="0">
                <a:solidFill>
                  <a:schemeClr val="tx1"/>
                </a:solidFill>
              </a:rPr>
              <a:t>الموالية، تبعا لمعطيين أساسيين: </a:t>
            </a:r>
            <a:r>
              <a:rPr lang="ar-MA" sz="2400" u="sng" dirty="0">
                <a:solidFill>
                  <a:schemeClr val="tx1"/>
                </a:solidFill>
              </a:rPr>
              <a:t>الخصائص </a:t>
            </a:r>
            <a:r>
              <a:rPr lang="ar-MA" sz="2400" u="sng" dirty="0" err="1">
                <a:solidFill>
                  <a:schemeClr val="tx1"/>
                </a:solidFill>
              </a:rPr>
              <a:t>السيكونمائية</a:t>
            </a:r>
            <a:r>
              <a:rPr lang="ar-MA" sz="2400" u="sng" dirty="0">
                <a:solidFill>
                  <a:schemeClr val="tx1"/>
                </a:solidFill>
              </a:rPr>
              <a:t> </a:t>
            </a:r>
            <a:r>
              <a:rPr lang="ar-MA" sz="2400" dirty="0">
                <a:solidFill>
                  <a:schemeClr val="tx1"/>
                </a:solidFill>
              </a:rPr>
              <a:t>للمتعلم</a:t>
            </a:r>
            <a:r>
              <a:rPr lang="ar-SA" sz="2400" dirty="0">
                <a:solidFill>
                  <a:schemeClr val="tx1"/>
                </a:solidFill>
              </a:rPr>
              <a:t>(</a:t>
            </a:r>
            <a:r>
              <a:rPr lang="ar-MA" sz="2400" dirty="0">
                <a:solidFill>
                  <a:schemeClr val="tx1"/>
                </a:solidFill>
              </a:rPr>
              <a:t>ة</a:t>
            </a:r>
            <a:r>
              <a:rPr lang="ar-SA" sz="2400" dirty="0">
                <a:solidFill>
                  <a:schemeClr val="tx1"/>
                </a:solidFill>
              </a:rPr>
              <a:t>)</a:t>
            </a:r>
            <a:r>
              <a:rPr lang="ar-MA" sz="2400" dirty="0">
                <a:solidFill>
                  <a:schemeClr val="tx1"/>
                </a:solidFill>
              </a:rPr>
              <a:t> و</a:t>
            </a:r>
            <a:r>
              <a:rPr lang="ar-MA" sz="2400" u="sng" dirty="0">
                <a:solidFill>
                  <a:schemeClr val="tx1"/>
                </a:solidFill>
              </a:rPr>
              <a:t>تطور المفهوم </a:t>
            </a:r>
            <a:r>
              <a:rPr lang="ar-MA" sz="2400" u="sng" dirty="0" err="1">
                <a:solidFill>
                  <a:schemeClr val="tx1"/>
                </a:solidFill>
              </a:rPr>
              <a:t>الرياضياتي</a:t>
            </a:r>
            <a:r>
              <a:rPr lang="ar-MA" sz="2400" dirty="0">
                <a:solidFill>
                  <a:schemeClr val="tx1"/>
                </a:solidFill>
              </a:rPr>
              <a:t>. لذا يتم الانطلاق</a:t>
            </a:r>
            <a:r>
              <a:rPr lang="ar-SA" sz="2400" dirty="0">
                <a:solidFill>
                  <a:schemeClr val="tx1"/>
                </a:solidFill>
              </a:rPr>
              <a:t> </a:t>
            </a:r>
            <a:r>
              <a:rPr lang="ar-MA" sz="2400" dirty="0">
                <a:solidFill>
                  <a:schemeClr val="tx1"/>
                </a:solidFill>
              </a:rPr>
              <a:t>في بناء المفهوم من الاكتشاف مرورا بالمناولة والتعامل مع الملموس، ثم الانتقال عبر الملاحظة والفرز والتصنيف</a:t>
            </a:r>
            <a:r>
              <a:rPr lang="ar-SA" sz="2400" dirty="0">
                <a:solidFill>
                  <a:schemeClr val="tx1"/>
                </a:solidFill>
              </a:rPr>
              <a:t> </a:t>
            </a:r>
            <a:r>
              <a:rPr lang="ar-MA" sz="2400" dirty="0">
                <a:solidFill>
                  <a:schemeClr val="tx1"/>
                </a:solidFill>
              </a:rPr>
              <a:t>والترتيب، وصولا إلى المقارنة، فبلوغ مرحلة التجريد. ويقتضي هذا الانتقال من المحسوس إلى المجرد استخدام</a:t>
            </a:r>
            <a:r>
              <a:rPr lang="ar-SA" sz="2400" dirty="0">
                <a:solidFill>
                  <a:schemeClr val="tx1"/>
                </a:solidFill>
              </a:rPr>
              <a:t> </a:t>
            </a:r>
            <a:r>
              <a:rPr lang="ar-MA" sz="2400" dirty="0">
                <a:solidFill>
                  <a:schemeClr val="tx1"/>
                </a:solidFill>
              </a:rPr>
              <a:t>وتوظيف التقنيات والوسائل والمعينات </a:t>
            </a:r>
            <a:r>
              <a:rPr lang="ar-MA" sz="2400" dirty="0" err="1">
                <a:solidFill>
                  <a:schemeClr val="tx1"/>
                </a:solidFill>
              </a:rPr>
              <a:t>البيداغوجية</a:t>
            </a:r>
            <a:r>
              <a:rPr lang="ar-MA" sz="2400" dirty="0">
                <a:solidFill>
                  <a:schemeClr val="tx1"/>
                </a:solidFill>
              </a:rPr>
              <a:t> المناسبة لتعلم الرياضيات.</a:t>
            </a:r>
            <a:r>
              <a:rPr lang="ar-SA" sz="2400" dirty="0">
                <a:solidFill>
                  <a:schemeClr val="tx1"/>
                </a:solidFill>
              </a:rPr>
              <a:t> يتم إذن تطور المفهوم الرياضي بشكل لولبي </a:t>
            </a:r>
            <a:r>
              <a:rPr lang="ar-SA" sz="2400" dirty="0" err="1">
                <a:solidFill>
                  <a:schemeClr val="tx1"/>
                </a:solidFill>
              </a:rPr>
              <a:t>متمفصل</a:t>
            </a:r>
            <a:r>
              <a:rPr lang="ar-SA" sz="2400" dirty="0">
                <a:solidFill>
                  <a:schemeClr val="tx1"/>
                </a:solidFill>
              </a:rPr>
              <a:t>، من خلال </a:t>
            </a:r>
            <a:r>
              <a:rPr lang="ar-SA" sz="2400" dirty="0" err="1">
                <a:solidFill>
                  <a:schemeClr val="tx1"/>
                </a:solidFill>
              </a:rPr>
              <a:t>استدماج</a:t>
            </a:r>
            <a:r>
              <a:rPr lang="ar-SA" sz="2400" dirty="0">
                <a:solidFill>
                  <a:schemeClr val="tx1"/>
                </a:solidFill>
              </a:rPr>
              <a:t> المعارف السابقة وذلك عبر </a:t>
            </a:r>
            <a:r>
              <a:rPr lang="ar-MA" sz="2400" dirty="0">
                <a:solidFill>
                  <a:schemeClr val="tx1"/>
                </a:solidFill>
              </a:rPr>
              <a:t>الترابط والتكامل الداخلي للمادة بمختلف مجالاتها والتكامل الخارجي في ارتباطه مع المواد الأخرى</a:t>
            </a:r>
            <a:r>
              <a:rPr lang="fr-FR" sz="2400" dirty="0">
                <a:solidFill>
                  <a:schemeClr val="tx1"/>
                </a:solidFill>
              </a:rPr>
              <a:t>.</a:t>
            </a:r>
            <a:r>
              <a:rPr lang="ar-SA" sz="2400" dirty="0">
                <a:solidFill>
                  <a:schemeClr val="tx1"/>
                </a:solidFill>
              </a:rPr>
              <a:t> </a:t>
            </a:r>
            <a:endParaRPr lang="fr-FR" sz="2400" dirty="0">
              <a:solidFill>
                <a:schemeClr val="tx1"/>
              </a:solidFill>
            </a:endParaRPr>
          </a:p>
        </p:txBody>
      </p:sp>
      <p:sp>
        <p:nvSpPr>
          <p:cNvPr id="3" name="Titre 1"/>
          <p:cNvSpPr txBox="1">
            <a:spLocks/>
          </p:cNvSpPr>
          <p:nvPr/>
        </p:nvSpPr>
        <p:spPr>
          <a:xfrm>
            <a:off x="500034" y="285728"/>
            <a:ext cx="8305800" cy="642942"/>
          </a:xfrm>
          <a:prstGeom prst="rect">
            <a:avLst/>
          </a:prstGeom>
        </p:spPr>
        <p:txBody>
          <a:bodyPr vert="horz" lIns="0" tIns="45720" rIns="0" bIns="0" anchor="b">
            <a:normAutofit fontScale="97500"/>
            <a:scene3d>
              <a:camera prst="orthographicFront"/>
              <a:lightRig rig="freezing" dir="t">
                <a:rot lat="0" lon="0" rev="5640000"/>
              </a:lightRig>
            </a:scene3d>
            <a:sp3d prstMaterial="flat">
              <a:contourClr>
                <a:schemeClr val="tx2"/>
              </a:contourClr>
            </a:sp3d>
          </a:bodyPr>
          <a:lstStyle/>
          <a:p>
            <a:pPr lvl="0" algn="ctr" rtl="0">
              <a:spcBef>
                <a:spcPct val="0"/>
              </a:spcBef>
            </a:pPr>
            <a:r>
              <a:rPr lang="ar-MA" sz="3200" b="1" dirty="0" err="1">
                <a:solidFill>
                  <a:schemeClr val="tx2"/>
                </a:solidFill>
                <a:latin typeface="+mj-lt"/>
                <a:ea typeface="+mj-ea"/>
                <a:cs typeface="+mj-cs"/>
              </a:rPr>
              <a:t>سيرورة</a:t>
            </a:r>
            <a:r>
              <a:rPr lang="ar-MA" sz="3200" b="1" dirty="0">
                <a:solidFill>
                  <a:schemeClr val="tx2"/>
                </a:solidFill>
                <a:latin typeface="+mj-lt"/>
                <a:ea typeface="+mj-ea"/>
                <a:cs typeface="+mj-cs"/>
              </a:rPr>
              <a:t> تعليم وتعلم الرياضيات</a:t>
            </a:r>
            <a:r>
              <a:rPr lang="ar-SA" sz="3200" b="1" dirty="0">
                <a:solidFill>
                  <a:schemeClr val="tx2"/>
                </a:solidFill>
                <a:latin typeface="+mj-lt"/>
                <a:ea typeface="+mj-ea"/>
                <a:cs typeface="+mj-cs"/>
              </a:rPr>
              <a:t> </a:t>
            </a:r>
            <a:endParaRPr lang="fr-FR" sz="3200" b="1" dirty="0">
              <a:solidFill>
                <a:schemeClr val="tx2"/>
              </a:solidFill>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79512" y="2204864"/>
            <a:ext cx="7959828" cy="3785652"/>
          </a:xfrm>
          <a:prstGeom prst="rect">
            <a:avLst/>
          </a:prstGeom>
          <a:noFill/>
        </p:spPr>
        <p:txBody>
          <a:bodyPr wrap="square" rtlCol="0">
            <a:spAutoFit/>
          </a:bodyPr>
          <a:lstStyle/>
          <a:p>
            <a:pPr marL="342900" lvl="0" indent="-342900" algn="just" rtl="1">
              <a:buFont typeface="Wingdings 3"/>
              <a:buChar char=""/>
              <a:tabLst>
                <a:tab pos="678815" algn="l"/>
              </a:tabLst>
            </a:pPr>
            <a:r>
              <a:rPr lang="ar-MA" sz="2000" dirty="0">
                <a:latin typeface="+mj-lt"/>
                <a:cs typeface="+mj-cs"/>
              </a:rPr>
              <a:t>جعل التلميذ مدركا بأن الرياضيات هي مجموعة من الأدوات التي تساعد على حل مشكلات حياتية ومشكلات معقدة وإعطاء معنى لهذه الأدوات</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تنمية فكر المتعلم وإكسابه مهارات </a:t>
            </a:r>
            <a:r>
              <a:rPr lang="ar-MA" sz="2000" dirty="0" err="1">
                <a:latin typeface="+mj-lt"/>
                <a:cs typeface="+mj-cs"/>
              </a:rPr>
              <a:t>وكفايات</a:t>
            </a:r>
            <a:r>
              <a:rPr lang="ar-MA" sz="2000" dirty="0">
                <a:latin typeface="+mj-lt"/>
                <a:cs typeface="+mj-cs"/>
              </a:rPr>
              <a:t> تؤهله لحل مختلف المشكلات</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تعويد التلاميذ على التعامل مع </a:t>
            </a:r>
            <a:r>
              <a:rPr lang="ar-MA" sz="2000" dirty="0" err="1">
                <a:latin typeface="+mj-lt"/>
                <a:cs typeface="+mj-cs"/>
              </a:rPr>
              <a:t>سيرورة</a:t>
            </a:r>
            <a:r>
              <a:rPr lang="ar-MA" sz="2000" dirty="0">
                <a:latin typeface="+mj-lt"/>
                <a:cs typeface="+mj-cs"/>
              </a:rPr>
              <a:t> التجريد، عوض الاكتفاء بتعليمهم مفاهيم مجردة</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تنمية القدرة على إدراك المشكلات</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تعلم تقدير الكميات وإنجاز القياسات</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تنمية الفكر الاحتمالي إلى جانب الفكر الحتمي</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جعل التلميذ مدركا للعلاقات العضوية الموجودة بينه وبين العالم المحسوس، وجعله متفهما الفرق بين الواقع والنموذج الرياضي</a:t>
            </a:r>
            <a:r>
              <a:rPr lang="ar-SA" sz="2000" dirty="0">
                <a:latin typeface="+mj-lt"/>
                <a:cs typeface="+mj-cs"/>
              </a:rPr>
              <a:t>؛</a:t>
            </a:r>
            <a:endParaRPr lang="fr-FR" sz="2000" dirty="0">
              <a:latin typeface="+mj-lt"/>
              <a:cs typeface="+mj-cs"/>
            </a:endParaRPr>
          </a:p>
          <a:p>
            <a:pPr marL="342900" lvl="0" indent="-342900" algn="just" rtl="1">
              <a:buFont typeface="Wingdings 3"/>
              <a:buChar char=""/>
              <a:tabLst>
                <a:tab pos="678815" algn="l"/>
              </a:tabLst>
            </a:pPr>
            <a:r>
              <a:rPr lang="ar-MA" sz="2000" dirty="0">
                <a:latin typeface="+mj-lt"/>
                <a:cs typeface="+mj-cs"/>
              </a:rPr>
              <a:t>تعلم تأويل النتائج مع تحديد </a:t>
            </a:r>
            <a:r>
              <a:rPr lang="ar-MA" sz="2000" dirty="0" err="1">
                <a:latin typeface="+mj-lt"/>
                <a:cs typeface="+mj-cs"/>
              </a:rPr>
              <a:t>شرو</a:t>
            </a:r>
            <a:r>
              <a:rPr lang="ar-SA" sz="2000" dirty="0">
                <a:latin typeface="+mj-lt"/>
                <a:cs typeface="+mj-cs"/>
              </a:rPr>
              <a:t>ط تصنيفها.</a:t>
            </a:r>
            <a:endParaRPr lang="fr-FR" sz="2000" dirty="0">
              <a:latin typeface="+mj-lt"/>
              <a:cs typeface="+mj-cs"/>
            </a:endParaRPr>
          </a:p>
        </p:txBody>
      </p:sp>
      <p:sp>
        <p:nvSpPr>
          <p:cNvPr id="4" name="ZoneTexte 3"/>
          <p:cNvSpPr txBox="1"/>
          <p:nvPr/>
        </p:nvSpPr>
        <p:spPr>
          <a:xfrm>
            <a:off x="2500298" y="285728"/>
            <a:ext cx="5000660" cy="584775"/>
          </a:xfrm>
          <a:prstGeom prst="rect">
            <a:avLst/>
          </a:prstGeom>
          <a:noFill/>
        </p:spPr>
        <p:txBody>
          <a:bodyPr wrap="square" rtlCol="0">
            <a:spAutoFit/>
          </a:bodyPr>
          <a:lstStyle/>
          <a:p>
            <a:pPr algn="ctr"/>
            <a:r>
              <a:rPr lang="ar-MA" sz="3200" b="1" dirty="0">
                <a:latin typeface="+mj-lt"/>
                <a:cs typeface="+mj-cs"/>
              </a:rPr>
              <a:t>الأهداف النوعية للنشاط الرياضي </a:t>
            </a:r>
            <a:endParaRPr lang="fr-FR" sz="3200" b="1" dirty="0">
              <a:latin typeface="+mj-lt"/>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1115616" y="6113266"/>
            <a:ext cx="6929486" cy="642918"/>
          </a:xfrm>
          <a:prstGeom prst="roundRect">
            <a:avLst/>
          </a:prstGeom>
          <a:gradFill flip="none" rotWithShape="1">
            <a:gsLst>
              <a:gs pos="78000">
                <a:srgbClr val="FFFF00">
                  <a:alpha val="86000"/>
                </a:srgbClr>
              </a:gs>
              <a:gs pos="39999">
                <a:srgbClr val="85C2FF"/>
              </a:gs>
              <a:gs pos="70000">
                <a:srgbClr val="C4D6EB"/>
              </a:gs>
              <a:gs pos="100000">
                <a:srgbClr val="FFEBFA"/>
              </a:gs>
            </a:gsLst>
            <a:path path="circle">
              <a:fillToRect l="50000" t="50000" r="50000" b="50000"/>
            </a:path>
            <a:tileRect/>
          </a:gradFill>
          <a:ln w="85725" cmpd="dbl">
            <a:solidFill>
              <a:schemeClr val="accent6">
                <a:shade val="95000"/>
                <a:satMod val="105000"/>
                <a:alpha val="99000"/>
              </a:schemeClr>
            </a:solidFill>
          </a:ln>
          <a:effectLst>
            <a:outerShdw blurRad="40000" dist="20000" dir="5400000" rotWithShape="0">
              <a:srgbClr val="FF0000">
                <a:alpha val="38000"/>
              </a:srgbClr>
            </a:outerShdw>
          </a:effectLst>
          <a:scene3d>
            <a:camera prst="orthographicFront"/>
            <a:lightRig rig="threePt" dir="t"/>
          </a:scene3d>
          <a:sp3d contourW="12700">
            <a:bevelT w="25400"/>
            <a:bevelB/>
            <a:contourClr>
              <a:srgbClr val="FF0000"/>
            </a:contourClr>
          </a:sp3d>
        </p:spPr>
        <p:style>
          <a:lnRef idx="1">
            <a:schemeClr val="accent6"/>
          </a:lnRef>
          <a:fillRef idx="2">
            <a:schemeClr val="accent6"/>
          </a:fillRef>
          <a:effectRef idx="1">
            <a:schemeClr val="accent6"/>
          </a:effectRef>
          <a:fontRef idx="minor">
            <a:schemeClr val="dk1"/>
          </a:fontRef>
        </p:style>
        <p:txBody>
          <a:bodyPr rtlCol="1" anchor="ctr"/>
          <a:lstStyle/>
          <a:p>
            <a:pPr algn="ctr" fontAlgn="auto">
              <a:spcBef>
                <a:spcPts val="0"/>
              </a:spcBef>
              <a:spcAft>
                <a:spcPts val="0"/>
              </a:spcAft>
              <a:defRPr/>
            </a:pPr>
            <a:r>
              <a:rPr lang="ar-MA" sz="4800" dirty="0">
                <a:solidFill>
                  <a:schemeClr val="tx1"/>
                </a:solidFill>
                <a:ea typeface="Calibri" pitchFamily="34" charset="0"/>
                <a:cs typeface="AF_Najed" pitchFamily="2" charset="-78"/>
              </a:rPr>
              <a:t>يبنى المفهوم الرياضي بالتدرج </a:t>
            </a:r>
            <a:endParaRPr lang="en-US" sz="4800" dirty="0">
              <a:solidFill>
                <a:schemeClr val="tx1"/>
              </a:solidFill>
              <a:ea typeface="Calibri" pitchFamily="34" charset="0"/>
              <a:cs typeface="AF_Najed" pitchFamily="2" charset="-78"/>
            </a:endParaRPr>
          </a:p>
        </p:txBody>
      </p:sp>
      <p:sp>
        <p:nvSpPr>
          <p:cNvPr id="10" name="Rectangle à coins arrondis 9"/>
          <p:cNvSpPr/>
          <p:nvPr/>
        </p:nvSpPr>
        <p:spPr>
          <a:xfrm>
            <a:off x="2285984" y="4429132"/>
            <a:ext cx="3571900" cy="1328023"/>
          </a:xfrm>
          <a:prstGeom prst="roundRect">
            <a:avLst/>
          </a:prstGeom>
          <a:blipFill>
            <a:blip r:embed="rId2" cstate="print"/>
            <a:stretch>
              <a:fillRect/>
            </a:stretch>
          </a:blipFill>
          <a:ln w="139700">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5400000" scaled="0"/>
            </a:gradFill>
          </a:ln>
          <a:effectLst>
            <a:innerShdw blurRad="25400" dist="50800" dir="108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a:spAutoFit/>
          </a:bodyPr>
          <a:lstStyle/>
          <a:p>
            <a:pPr algn="ctr" fontAlgn="auto">
              <a:spcBef>
                <a:spcPts val="0"/>
              </a:spcBef>
              <a:spcAft>
                <a:spcPts val="0"/>
              </a:spcAft>
              <a:defRPr/>
            </a:pPr>
            <a:r>
              <a:rPr lang="ar-SA" sz="3600" dirty="0">
                <a:solidFill>
                  <a:schemeClr val="bg1"/>
                </a:solidFill>
                <a:cs typeface="AF_Najed" pitchFamily="2" charset="-78"/>
              </a:rPr>
              <a:t>التلمس </a:t>
            </a:r>
            <a:r>
              <a:rPr lang="ar-SA" sz="3600" dirty="0" err="1">
                <a:solidFill>
                  <a:schemeClr val="bg1"/>
                </a:solidFill>
                <a:cs typeface="AF_Najed" pitchFamily="2" charset="-78"/>
              </a:rPr>
              <a:t>والتحسيس</a:t>
            </a:r>
            <a:r>
              <a:rPr lang="ar-SA" sz="3600" dirty="0">
                <a:solidFill>
                  <a:schemeClr val="bg1"/>
                </a:solidFill>
                <a:cs typeface="AF_Najed" pitchFamily="2" charset="-78"/>
              </a:rPr>
              <a:t> والمناولة والاستئناس</a:t>
            </a:r>
            <a:endParaRPr lang="ar-MA" sz="3600" dirty="0">
              <a:solidFill>
                <a:schemeClr val="bg1"/>
              </a:solidFill>
              <a:cs typeface="AF_Najed" pitchFamily="2" charset="-78"/>
            </a:endParaRPr>
          </a:p>
        </p:txBody>
      </p:sp>
      <p:sp>
        <p:nvSpPr>
          <p:cNvPr id="14" name="Rectangle à coins arrondis 13"/>
          <p:cNvSpPr/>
          <p:nvPr/>
        </p:nvSpPr>
        <p:spPr>
          <a:xfrm>
            <a:off x="4643438" y="2357430"/>
            <a:ext cx="3214710" cy="1464231"/>
          </a:xfrm>
          <a:prstGeom prst="roundRect">
            <a:avLst/>
          </a:prstGeom>
          <a:blipFill>
            <a:blip r:embed="rId3" cstate="print"/>
            <a:stretch>
              <a:fillRect/>
            </a:stretch>
          </a:blipFill>
          <a:ln w="139700">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5400000" scaled="0"/>
            </a:gradFill>
          </a:ln>
          <a:effectLst>
            <a:innerShdw blurRad="25400" dist="50800" dir="108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a:spAutoFit/>
          </a:bodyPr>
          <a:lstStyle/>
          <a:p>
            <a:pPr algn="ctr" fontAlgn="auto">
              <a:spcBef>
                <a:spcPts val="0"/>
              </a:spcBef>
              <a:spcAft>
                <a:spcPts val="0"/>
              </a:spcAft>
              <a:defRPr/>
            </a:pPr>
            <a:r>
              <a:rPr lang="ar-SA" sz="3600" dirty="0">
                <a:solidFill>
                  <a:schemeClr val="bg1"/>
                </a:solidFill>
                <a:cs typeface="AF_Najed" pitchFamily="2" charset="-78"/>
              </a:rPr>
              <a:t>الاكتساب والترسيخ </a:t>
            </a:r>
            <a:r>
              <a:rPr lang="ar-SA" sz="4400" dirty="0" err="1">
                <a:solidFill>
                  <a:schemeClr val="bg1"/>
                </a:solidFill>
                <a:cs typeface="AF_Najed" pitchFamily="2" charset="-78"/>
              </a:rPr>
              <a:t>و</a:t>
            </a:r>
            <a:r>
              <a:rPr lang="ar-MA" sz="4400" dirty="0">
                <a:solidFill>
                  <a:schemeClr val="bg1"/>
                </a:solidFill>
                <a:cs typeface="AF_Najed" pitchFamily="2" charset="-78"/>
              </a:rPr>
              <a:t>التعزيز</a:t>
            </a:r>
          </a:p>
        </p:txBody>
      </p:sp>
      <p:sp>
        <p:nvSpPr>
          <p:cNvPr id="15" name="Rectangle à coins arrondis 14"/>
          <p:cNvSpPr/>
          <p:nvPr/>
        </p:nvSpPr>
        <p:spPr>
          <a:xfrm>
            <a:off x="5500694" y="1000108"/>
            <a:ext cx="3143272" cy="715089"/>
          </a:xfrm>
          <a:prstGeom prst="roundRect">
            <a:avLst/>
          </a:prstGeom>
          <a:blipFill>
            <a:blip r:embed="rId4" cstate="print"/>
            <a:stretch>
              <a:fillRect/>
            </a:stretch>
          </a:blipFill>
          <a:ln w="139700">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5400000" scaled="0"/>
            </a:gradFill>
          </a:ln>
          <a:effectLst>
            <a:innerShdw blurRad="25400" dist="50800" dir="10800000">
              <a:prstClr val="black">
                <a:alpha val="50000"/>
              </a:prstClr>
            </a:innerShdw>
          </a:effectLst>
        </p:spPr>
        <p:style>
          <a:lnRef idx="0">
            <a:schemeClr val="accent4"/>
          </a:lnRef>
          <a:fillRef idx="3">
            <a:schemeClr val="accent4"/>
          </a:fillRef>
          <a:effectRef idx="3">
            <a:schemeClr val="accent4"/>
          </a:effectRef>
          <a:fontRef idx="minor">
            <a:schemeClr val="lt1"/>
          </a:fontRef>
        </p:style>
        <p:txBody>
          <a:bodyPr>
            <a:spAutoFit/>
          </a:bodyPr>
          <a:lstStyle/>
          <a:p>
            <a:pPr algn="ctr" fontAlgn="auto">
              <a:spcBef>
                <a:spcPts val="0"/>
              </a:spcBef>
              <a:spcAft>
                <a:spcPts val="0"/>
              </a:spcAft>
              <a:defRPr/>
            </a:pPr>
            <a:r>
              <a:rPr lang="ar-SA" sz="3600" dirty="0">
                <a:solidFill>
                  <a:schemeClr val="bg1"/>
                </a:solidFill>
                <a:cs typeface="AF_Najed" pitchFamily="2" charset="-78"/>
              </a:rPr>
              <a:t>التعميق </a:t>
            </a:r>
            <a:r>
              <a:rPr lang="ar-MA" sz="3600" dirty="0">
                <a:solidFill>
                  <a:schemeClr val="bg1"/>
                </a:solidFill>
                <a:cs typeface="AF_Najed" pitchFamily="2" charset="-78"/>
              </a:rPr>
              <a:t>أو التجريد</a:t>
            </a:r>
          </a:p>
        </p:txBody>
      </p:sp>
      <p:pic>
        <p:nvPicPr>
          <p:cNvPr id="18434" name="Picture 2"/>
          <p:cNvPicPr>
            <a:picLocks noChangeAspect="1" noChangeArrowheads="1"/>
          </p:cNvPicPr>
          <p:nvPr/>
        </p:nvPicPr>
        <p:blipFill>
          <a:blip r:embed="rId5"/>
          <a:srcRect/>
          <a:stretch>
            <a:fillRect/>
          </a:stretch>
        </p:blipFill>
        <p:spPr bwMode="auto">
          <a:xfrm>
            <a:off x="785786" y="3357562"/>
            <a:ext cx="1357313" cy="1643062"/>
          </a:xfrm>
          <a:prstGeom prst="rect">
            <a:avLst/>
          </a:prstGeom>
          <a:noFill/>
          <a:ln w="9525">
            <a:noFill/>
            <a:miter lim="800000"/>
            <a:headEnd/>
            <a:tailEnd/>
          </a:ln>
        </p:spPr>
      </p:pic>
      <p:pic>
        <p:nvPicPr>
          <p:cNvPr id="19" name="Picture 2"/>
          <p:cNvPicPr>
            <a:picLocks noChangeAspect="1" noChangeArrowheads="1"/>
          </p:cNvPicPr>
          <p:nvPr/>
        </p:nvPicPr>
        <p:blipFill>
          <a:blip r:embed="rId5"/>
          <a:srcRect/>
          <a:stretch>
            <a:fillRect/>
          </a:stretch>
        </p:blipFill>
        <p:spPr bwMode="auto">
          <a:xfrm>
            <a:off x="2786050" y="1285860"/>
            <a:ext cx="1357313" cy="1643063"/>
          </a:xfrm>
          <a:prstGeom prst="rect">
            <a:avLst/>
          </a:prstGeom>
          <a:noFill/>
          <a:ln w="9525">
            <a:noFill/>
            <a:miter lim="800000"/>
            <a:headEnd/>
            <a:tailEnd/>
          </a:ln>
        </p:spPr>
      </p:pic>
      <p:sp>
        <p:nvSpPr>
          <p:cNvPr id="12" name="ZoneTexte 11"/>
          <p:cNvSpPr txBox="1"/>
          <p:nvPr/>
        </p:nvSpPr>
        <p:spPr>
          <a:xfrm>
            <a:off x="1835696" y="173218"/>
            <a:ext cx="4714908" cy="923330"/>
          </a:xfrm>
          <a:prstGeom prst="rect">
            <a:avLst/>
          </a:prstGeom>
          <a:noFill/>
        </p:spPr>
        <p:txBody>
          <a:bodyPr wrap="square" rtlCol="0">
            <a:spAutoFit/>
          </a:bodyPr>
          <a:lstStyle/>
          <a:p>
            <a:pPr algn="ctr"/>
            <a:r>
              <a:rPr lang="ar-MA" sz="3600" b="1" dirty="0">
                <a:cs typeface="AF_Najed" pitchFamily="2" charset="-78"/>
              </a:rPr>
              <a:t>كيف يبنى المفهوم الرياضي ؟ </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ppt_x"/>
                                          </p:val>
                                        </p:tav>
                                        <p:tav tm="100000">
                                          <p:val>
                                            <p:strVal val="#ppt_x"/>
                                          </p:val>
                                        </p:tav>
                                      </p:tavLst>
                                    </p:anim>
                                    <p:anim calcmode="lin" valueType="num">
                                      <p:cBhvr additive="base">
                                        <p:cTn id="14" dur="1000" fill="hold"/>
                                        <p:tgtEl>
                                          <p:spTgt spid="10"/>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000"/>
                            </p:stCondLst>
                            <p:childTnLst>
                              <p:par>
                                <p:cTn id="16" presetID="26" presetClass="entr" presetSubtype="0" fill="hold" nodeType="afterEffect">
                                  <p:stCondLst>
                                    <p:cond delay="0"/>
                                  </p:stCondLst>
                                  <p:childTnLst>
                                    <p:set>
                                      <p:cBhvr>
                                        <p:cTn id="17" dur="1" fill="hold">
                                          <p:stCondLst>
                                            <p:cond delay="0"/>
                                          </p:stCondLst>
                                        </p:cTn>
                                        <p:tgtEl>
                                          <p:spTgt spid="18434"/>
                                        </p:tgtEl>
                                        <p:attrNameLst>
                                          <p:attrName>style.visibility</p:attrName>
                                        </p:attrNameLst>
                                      </p:cBhvr>
                                      <p:to>
                                        <p:strVal val="visible"/>
                                      </p:to>
                                    </p:set>
                                    <p:animEffect transition="in" filter="wipe(down)">
                                      <p:cBhvr>
                                        <p:cTn id="18" dur="580">
                                          <p:stCondLst>
                                            <p:cond delay="0"/>
                                          </p:stCondLst>
                                        </p:cTn>
                                        <p:tgtEl>
                                          <p:spTgt spid="18434"/>
                                        </p:tgtEl>
                                      </p:cBhvr>
                                    </p:animEffect>
                                    <p:anim calcmode="lin" valueType="num">
                                      <p:cBhvr>
                                        <p:cTn id="19" dur="1822" tmFilter="0,0; 0.14,0.36; 0.43,0.73; 0.71,0.91; 1.0,1.0">
                                          <p:stCondLst>
                                            <p:cond delay="0"/>
                                          </p:stCondLst>
                                        </p:cTn>
                                        <p:tgtEl>
                                          <p:spTgt spid="18434"/>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8434"/>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8434"/>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8434"/>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8434"/>
                                        </p:tgtEl>
                                        <p:attrNameLst>
                                          <p:attrName>ppt_y</p:attrName>
                                        </p:attrNameLst>
                                      </p:cBhvr>
                                      <p:tavLst>
                                        <p:tav tm="0" fmla="#ppt_y-sin(pi*$)/81">
                                          <p:val>
                                            <p:fltVal val="0"/>
                                          </p:val>
                                        </p:tav>
                                        <p:tav tm="100000">
                                          <p:val>
                                            <p:fltVal val="1"/>
                                          </p:val>
                                        </p:tav>
                                      </p:tavLst>
                                    </p:anim>
                                    <p:animScale>
                                      <p:cBhvr>
                                        <p:cTn id="24" dur="26">
                                          <p:stCondLst>
                                            <p:cond delay="650"/>
                                          </p:stCondLst>
                                        </p:cTn>
                                        <p:tgtEl>
                                          <p:spTgt spid="18434"/>
                                        </p:tgtEl>
                                      </p:cBhvr>
                                      <p:to x="100000" y="60000"/>
                                    </p:animScale>
                                    <p:animScale>
                                      <p:cBhvr>
                                        <p:cTn id="25" dur="166" decel="50000">
                                          <p:stCondLst>
                                            <p:cond delay="676"/>
                                          </p:stCondLst>
                                        </p:cTn>
                                        <p:tgtEl>
                                          <p:spTgt spid="18434"/>
                                        </p:tgtEl>
                                      </p:cBhvr>
                                      <p:to x="100000" y="100000"/>
                                    </p:animScale>
                                    <p:animScale>
                                      <p:cBhvr>
                                        <p:cTn id="26" dur="26">
                                          <p:stCondLst>
                                            <p:cond delay="1312"/>
                                          </p:stCondLst>
                                        </p:cTn>
                                        <p:tgtEl>
                                          <p:spTgt spid="18434"/>
                                        </p:tgtEl>
                                      </p:cBhvr>
                                      <p:to x="100000" y="80000"/>
                                    </p:animScale>
                                    <p:animScale>
                                      <p:cBhvr>
                                        <p:cTn id="27" dur="166" decel="50000">
                                          <p:stCondLst>
                                            <p:cond delay="1338"/>
                                          </p:stCondLst>
                                        </p:cTn>
                                        <p:tgtEl>
                                          <p:spTgt spid="18434"/>
                                        </p:tgtEl>
                                      </p:cBhvr>
                                      <p:to x="100000" y="100000"/>
                                    </p:animScale>
                                    <p:animScale>
                                      <p:cBhvr>
                                        <p:cTn id="28" dur="26">
                                          <p:stCondLst>
                                            <p:cond delay="1642"/>
                                          </p:stCondLst>
                                        </p:cTn>
                                        <p:tgtEl>
                                          <p:spTgt spid="18434"/>
                                        </p:tgtEl>
                                      </p:cBhvr>
                                      <p:to x="100000" y="90000"/>
                                    </p:animScale>
                                    <p:animScale>
                                      <p:cBhvr>
                                        <p:cTn id="29" dur="166" decel="50000">
                                          <p:stCondLst>
                                            <p:cond delay="1668"/>
                                          </p:stCondLst>
                                        </p:cTn>
                                        <p:tgtEl>
                                          <p:spTgt spid="18434"/>
                                        </p:tgtEl>
                                      </p:cBhvr>
                                      <p:to x="100000" y="100000"/>
                                    </p:animScale>
                                    <p:animScale>
                                      <p:cBhvr>
                                        <p:cTn id="30" dur="26">
                                          <p:stCondLst>
                                            <p:cond delay="1808"/>
                                          </p:stCondLst>
                                        </p:cTn>
                                        <p:tgtEl>
                                          <p:spTgt spid="18434"/>
                                        </p:tgtEl>
                                      </p:cBhvr>
                                      <p:to x="100000" y="95000"/>
                                    </p:animScale>
                                    <p:animScale>
                                      <p:cBhvr>
                                        <p:cTn id="31" dur="166" decel="50000">
                                          <p:stCondLst>
                                            <p:cond delay="1834"/>
                                          </p:stCondLst>
                                        </p:cTn>
                                        <p:tgtEl>
                                          <p:spTgt spid="18434"/>
                                        </p:tgtEl>
                                      </p:cBhvr>
                                      <p:to x="100000" y="100000"/>
                                    </p:animScale>
                                  </p:childTnLst>
                                </p:cTn>
                              </p:par>
                            </p:childTnLst>
                          </p:cTn>
                        </p:par>
                        <p:par>
                          <p:cTn id="32" fill="hold" nodeType="afterGroup">
                            <p:stCondLst>
                              <p:cond delay="3000"/>
                            </p:stCondLst>
                            <p:childTnLst>
                              <p:par>
                                <p:cTn id="33" presetID="7"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000" fill="hold"/>
                                        <p:tgtEl>
                                          <p:spTgt spid="14"/>
                                        </p:tgtEl>
                                        <p:attrNameLst>
                                          <p:attrName>ppt_x</p:attrName>
                                        </p:attrNameLst>
                                      </p:cBhvr>
                                      <p:tavLst>
                                        <p:tav tm="0">
                                          <p:val>
                                            <p:strVal val="#ppt_x"/>
                                          </p:val>
                                        </p:tav>
                                        <p:tav tm="100000">
                                          <p:val>
                                            <p:strVal val="#ppt_x"/>
                                          </p:val>
                                        </p:tav>
                                      </p:tavLst>
                                    </p:anim>
                                    <p:anim calcmode="lin" valueType="num">
                                      <p:cBhvr additive="base">
                                        <p:cTn id="36" dur="1000" fill="hold"/>
                                        <p:tgtEl>
                                          <p:spTgt spid="14"/>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000"/>
                            </p:stCondLst>
                            <p:childTnLst>
                              <p:par>
                                <p:cTn id="38" presetID="7"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ppt_x"/>
                                          </p:val>
                                        </p:tav>
                                        <p:tav tm="100000">
                                          <p:val>
                                            <p:strVal val="#ppt_x"/>
                                          </p:val>
                                        </p:tav>
                                      </p:tavLst>
                                    </p:anim>
                                    <p:anim calcmode="lin" valueType="num">
                                      <p:cBhvr additive="base">
                                        <p:cTn id="41" dur="1000" fill="hold"/>
                                        <p:tgtEl>
                                          <p:spTgt spid="15"/>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5000"/>
                            </p:stCondLst>
                            <p:childTnLst>
                              <p:par>
                                <p:cTn id="43" presetID="0" presetClass="path" presetSubtype="0" accel="50000" decel="50000" fill="hold" nodeType="afterEffect">
                                  <p:stCondLst>
                                    <p:cond delay="0"/>
                                  </p:stCondLst>
                                  <p:childTnLst>
                                    <p:animMotion origin="layout" path="M 3.05556E-6 -2.59259E-6 C -0.00052 -0.02778 -0.00052 -0.05532 -0.00157 -0.0831 C -0.00174 -0.09375 -0.00938 -0.11481 -0.0125 -0.12569 C -0.01702 -0.14305 -0.01788 -0.16342 -0.02049 -0.18171 C -0.02032 -0.19676 -0.02014 -0.21157 -0.01927 -0.22662 C -0.01875 -0.23426 -0.01702 -0.23333 -0.01511 -0.24004 C -0.01146 -0.25347 -0.01059 -0.26805 -0.00556 -0.28032 C -0.00538 -0.2824 -0.00348 -0.29791 -0.00278 -0.30069 C 0.00069 -0.31412 0.00989 -0.31875 0.01771 -0.32315 C 0.02309 -0.33194 0.02986 -0.34028 0.03698 -0.34537 C 0.04097 -0.34838 0.04566 -0.34815 0.0493 -0.35208 C 0.06458 -0.36898 0.08229 -0.37639 0.1 -0.38356 C 0.10972 -0.39398 0.11632 -0.3956 0.1276 -0.3993 C 0.13437 -0.39861 0.14166 -0.40115 0.14809 -0.39699 C 0.15087 -0.39537 0.14965 -0.38796 0.15087 -0.38356 C 0.15208 -0.37754 0.15746 -0.37685 0.16059 -0.37245 " pathEditMode="relative" rAng="0" ptsTypes="fffffffffffffffA">
                                      <p:cBhvr>
                                        <p:cTn id="44" dur="2000" fill="hold"/>
                                        <p:tgtEl>
                                          <p:spTgt spid="18434"/>
                                        </p:tgtEl>
                                        <p:attrNameLst>
                                          <p:attrName>ppt_x</p:attrName>
                                          <p:attrName>ppt_y</p:attrName>
                                        </p:attrNameLst>
                                      </p:cBhvr>
                                      <p:rCtr x="7000" y="-20100"/>
                                    </p:animMotion>
                                  </p:childTnLst>
                                </p:cTn>
                              </p:par>
                            </p:childTnLst>
                          </p:cTn>
                        </p:par>
                        <p:par>
                          <p:cTn id="45" fill="hold" nodeType="afterGroup">
                            <p:stCondLst>
                              <p:cond delay="7000"/>
                            </p:stCondLst>
                            <p:childTnLst>
                              <p:par>
                                <p:cTn id="46" presetID="42" presetClass="exit" presetSubtype="0" fill="hold" nodeType="afterEffect">
                                  <p:stCondLst>
                                    <p:cond delay="0"/>
                                  </p:stCondLst>
                                  <p:childTnLst>
                                    <p:animEffect transition="out" filter="fade">
                                      <p:cBhvr>
                                        <p:cTn id="47" dur="500"/>
                                        <p:tgtEl>
                                          <p:spTgt spid="18434"/>
                                        </p:tgtEl>
                                      </p:cBhvr>
                                    </p:animEffect>
                                    <p:anim calcmode="lin" valueType="num">
                                      <p:cBhvr>
                                        <p:cTn id="48" dur="500"/>
                                        <p:tgtEl>
                                          <p:spTgt spid="18434"/>
                                        </p:tgtEl>
                                        <p:attrNameLst>
                                          <p:attrName>ppt_x</p:attrName>
                                        </p:attrNameLst>
                                      </p:cBhvr>
                                      <p:tavLst>
                                        <p:tav tm="0">
                                          <p:val>
                                            <p:strVal val="ppt_x"/>
                                          </p:val>
                                        </p:tav>
                                        <p:tav tm="100000">
                                          <p:val>
                                            <p:strVal val="ppt_x"/>
                                          </p:val>
                                        </p:tav>
                                      </p:tavLst>
                                    </p:anim>
                                    <p:anim calcmode="lin" valueType="num">
                                      <p:cBhvr>
                                        <p:cTn id="49" dur="500"/>
                                        <p:tgtEl>
                                          <p:spTgt spid="18434"/>
                                        </p:tgtEl>
                                        <p:attrNameLst>
                                          <p:attrName>ppt_y</p:attrName>
                                        </p:attrNameLst>
                                      </p:cBhvr>
                                      <p:tavLst>
                                        <p:tav tm="0">
                                          <p:val>
                                            <p:strVal val="ppt_y"/>
                                          </p:val>
                                        </p:tav>
                                        <p:tav tm="100000">
                                          <p:val>
                                            <p:strVal val="ppt_y+.1"/>
                                          </p:val>
                                        </p:tav>
                                      </p:tavLst>
                                    </p:anim>
                                    <p:set>
                                      <p:cBhvr>
                                        <p:cTn id="50" dur="1" fill="hold">
                                          <p:stCondLst>
                                            <p:cond delay="499"/>
                                          </p:stCondLst>
                                        </p:cTn>
                                        <p:tgtEl>
                                          <p:spTgt spid="18434"/>
                                        </p:tgtEl>
                                        <p:attrNameLst>
                                          <p:attrName>style.visibility</p:attrName>
                                        </p:attrNameLst>
                                      </p:cBhvr>
                                      <p:to>
                                        <p:strVal val="hidden"/>
                                      </p:to>
                                    </p:set>
                                  </p:childTnLst>
                                </p:cTn>
                              </p:par>
                              <p:par>
                                <p:cTn id="51" presetID="3" presetClass="entr" presetSubtype="1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500"/>
                                        <p:tgtEl>
                                          <p:spTgt spid="19"/>
                                        </p:tgtEl>
                                      </p:cBhvr>
                                    </p:animEffect>
                                  </p:childTnLst>
                                </p:cTn>
                              </p:par>
                            </p:childTnLst>
                          </p:cTn>
                        </p:par>
                        <p:par>
                          <p:cTn id="54" fill="hold" nodeType="afterGroup">
                            <p:stCondLst>
                              <p:cond delay="7500"/>
                            </p:stCondLst>
                            <p:childTnLst>
                              <p:par>
                                <p:cTn id="55" presetID="0" presetClass="path" presetSubtype="0" accel="50000" decel="50000" fill="hold" nodeType="afterEffect">
                                  <p:stCondLst>
                                    <p:cond delay="0"/>
                                  </p:stCondLst>
                                  <p:childTnLst>
                                    <p:animMotion origin="layout" path="M 3.33333E-6 1.11111E-6 C -0.0007 -0.01875 -0.0007 -0.03727 -0.00191 -0.05602 C -0.00209 -0.0632 -0.01111 -0.07755 -0.01493 -0.08472 C -0.02032 -0.09653 -0.02136 -0.11042 -0.02431 -0.12245 C -0.02414 -0.13264 -0.02396 -0.14259 -0.02292 -0.15278 C -0.0224 -0.15787 -0.02032 -0.15718 -0.01806 -0.16181 C -0.01372 -0.17083 -0.01268 -0.18056 -0.0066 -0.18889 C -0.00643 -0.19028 -0.00417 -0.2007 -0.0033 -0.20255 C 0.00086 -0.21158 0.0118 -0.21482 0.021 -0.21783 C 0.02743 -0.22361 0.03541 -0.22917 0.04392 -0.23264 C 0.04861 -0.23472 0.05416 -0.23449 0.0585 -0.23727 C 0.07673 -0.24861 0.09774 -0.25347 0.11892 -0.25833 C 0.13038 -0.26551 0.13819 -0.26644 0.15173 -0.26898 C 0.15972 -0.26852 0.1684 -0.27014 0.17604 -0.26736 C 0.17934 -0.26644 0.17795 -0.26134 0.17934 -0.25833 C 0.18073 -0.2544 0.18715 -0.25394 0.19097 -0.25093 " pathEditMode="relative" rAng="0" ptsTypes="fffffffffffffffA">
                                      <p:cBhvr>
                                        <p:cTn id="56" dur="2000" fill="hold"/>
                                        <p:tgtEl>
                                          <p:spTgt spid="19"/>
                                        </p:tgtEl>
                                        <p:attrNameLst>
                                          <p:attrName>ppt_x</p:attrName>
                                          <p:attrName>ppt_y</p:attrName>
                                        </p:attrNameLst>
                                      </p:cBhvr>
                                      <p:rCtr x="8300" y="-13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14414" y="0"/>
            <a:ext cx="7305668" cy="642942"/>
          </a:xfrm>
        </p:spPr>
        <p:txBody>
          <a:bodyPr>
            <a:normAutofit/>
          </a:bodyPr>
          <a:lstStyle/>
          <a:p>
            <a:pPr algn="ctr" rtl="1"/>
            <a:r>
              <a:rPr lang="ar-MA" b="1" dirty="0"/>
              <a:t>مكونات مادة الرياضيات</a:t>
            </a:r>
            <a:r>
              <a:rPr lang="ar-SA" b="1" dirty="0"/>
              <a:t> </a:t>
            </a:r>
            <a:endParaRPr lang="fr-FR" dirty="0"/>
          </a:p>
        </p:txBody>
      </p:sp>
      <p:sp>
        <p:nvSpPr>
          <p:cNvPr id="4" name="Titre 1"/>
          <p:cNvSpPr txBox="1">
            <a:spLocks/>
          </p:cNvSpPr>
          <p:nvPr/>
        </p:nvSpPr>
        <p:spPr>
          <a:xfrm>
            <a:off x="107504" y="565585"/>
            <a:ext cx="8786874" cy="5734990"/>
          </a:xfrm>
          <a:prstGeom prst="rect">
            <a:avLst/>
          </a:prstGeom>
        </p:spPr>
        <p:txBody>
          <a:bodyPr vert="horz" lIns="0" tIns="45720" rIns="0" bIns="0" anchor="b">
            <a:normAutofit fontScale="75000" lnSpcReduction="20000"/>
            <a:scene3d>
              <a:camera prst="orthographicFront"/>
              <a:lightRig rig="freezing" dir="t">
                <a:rot lat="0" lon="0" rev="5640000"/>
              </a:lightRig>
            </a:scene3d>
            <a:sp3d prstMaterial="flat">
              <a:contourClr>
                <a:schemeClr val="tx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3700" b="1" i="0" u="none" strike="noStrike" kern="1200" cap="none" spc="0" normalizeH="0" baseline="0" noProof="0" dirty="0">
                <a:ln>
                  <a:noFill/>
                </a:ln>
                <a:solidFill>
                  <a:srgbClr val="FF0000"/>
                </a:solidFill>
                <a:effectLst/>
                <a:uLnTx/>
                <a:uFillTx/>
                <a:latin typeface="+mj-lt"/>
                <a:ea typeface="+mj-ea"/>
                <a:cs typeface="+mj-cs"/>
              </a:rPr>
              <a:t>مكون الأعداد</a:t>
            </a:r>
            <a:r>
              <a:rPr kumimoji="0" lang="fr-FR" sz="3700" b="1" i="0" u="none" strike="noStrike" kern="1200" cap="none" spc="0" normalizeH="0" baseline="0" noProof="0" dirty="0">
                <a:ln>
                  <a:noFill/>
                </a:ln>
                <a:solidFill>
                  <a:srgbClr val="FF0000"/>
                </a:solidFill>
                <a:effectLst/>
                <a:uLnTx/>
                <a:uFillTx/>
                <a:latin typeface="+mj-lt"/>
                <a:ea typeface="+mj-ea"/>
                <a:cs typeface="+mj-cs"/>
              </a:rPr>
              <a:t> </a:t>
            </a:r>
            <a:r>
              <a:rPr kumimoji="0" lang="ar-SA" sz="3700" b="1" i="0" u="none" strike="noStrike" kern="1200" cap="none" spc="0" normalizeH="0" baseline="0" noProof="0" dirty="0">
                <a:ln>
                  <a:noFill/>
                </a:ln>
                <a:solidFill>
                  <a:srgbClr val="FF0000"/>
                </a:solidFill>
                <a:effectLst/>
                <a:uLnTx/>
                <a:uFillTx/>
                <a:latin typeface="+mj-lt"/>
                <a:ea typeface="+mj-ea"/>
                <a:cs typeface="+mj-cs"/>
              </a:rPr>
              <a:t>و</a:t>
            </a:r>
            <a:r>
              <a:rPr kumimoji="0" lang="ar-SA" sz="3700" b="1" i="0" u="none" strike="noStrike" kern="1200" cap="none" spc="0" normalizeH="0" noProof="0" dirty="0">
                <a:ln>
                  <a:noFill/>
                </a:ln>
                <a:solidFill>
                  <a:srgbClr val="FF0000"/>
                </a:solidFill>
                <a:effectLst/>
                <a:uLnTx/>
                <a:uFillTx/>
                <a:latin typeface="+mj-lt"/>
                <a:ea typeface="+mj-ea"/>
                <a:cs typeface="+mj-cs"/>
              </a:rPr>
              <a:t> الحساب</a:t>
            </a:r>
            <a:endParaRPr kumimoji="0" lang="ar-SA" sz="3700" b="1" i="0" u="none" strike="noStrike" kern="1200" cap="none" spc="0" normalizeH="0" baseline="0" noProof="0" dirty="0">
              <a:ln>
                <a:noFill/>
              </a:ln>
              <a:solidFill>
                <a:srgbClr val="FF0000"/>
              </a:solidFill>
              <a:effectLst/>
              <a:uLnTx/>
              <a:uFillTx/>
              <a:latin typeface="+mj-lt"/>
              <a:ea typeface="+mj-ea"/>
              <a:cs typeface="+mj-cs"/>
            </a:endParaRPr>
          </a:p>
          <a:p>
            <a:pPr algn="r" rtl="1"/>
            <a:r>
              <a:rPr lang="ar-MA" sz="3300" dirty="0">
                <a:solidFill>
                  <a:schemeClr val="tx2"/>
                </a:solidFill>
                <a:latin typeface="+mj-lt"/>
                <a:ea typeface="+mj-ea"/>
                <a:cs typeface="+mj-cs"/>
              </a:rPr>
              <a:t>يتم في مجال الأعداد المرور من الأعداد الصحيحة الطبيعية إلى الأعداد</a:t>
            </a:r>
            <a:r>
              <a:rPr lang="ar-SA" sz="3300" dirty="0">
                <a:solidFill>
                  <a:schemeClr val="tx2"/>
                </a:solidFill>
                <a:latin typeface="+mj-lt"/>
                <a:ea typeface="+mj-ea"/>
                <a:cs typeface="+mj-cs"/>
              </a:rPr>
              <a:t> </a:t>
            </a:r>
            <a:r>
              <a:rPr lang="ar-MA" sz="3300" dirty="0">
                <a:solidFill>
                  <a:schemeClr val="tx2"/>
                </a:solidFill>
                <a:latin typeface="+mj-lt"/>
                <a:ea typeface="+mj-ea"/>
                <a:cs typeface="+mj-cs"/>
              </a:rPr>
              <a:t>العشرية ثم إلى الأعداد </a:t>
            </a:r>
            <a:r>
              <a:rPr lang="ar-MA" sz="3300" dirty="0" err="1">
                <a:solidFill>
                  <a:schemeClr val="tx2"/>
                </a:solidFill>
                <a:latin typeface="+mj-lt"/>
                <a:ea typeface="+mj-ea"/>
                <a:cs typeface="+mj-cs"/>
              </a:rPr>
              <a:t>الكسرية</a:t>
            </a:r>
            <a:r>
              <a:rPr lang="ar-MA" sz="3300" dirty="0">
                <a:solidFill>
                  <a:schemeClr val="tx2"/>
                </a:solidFill>
                <a:latin typeface="+mj-lt"/>
                <a:ea typeface="+mj-ea"/>
                <a:cs typeface="+mj-cs"/>
              </a:rPr>
              <a:t>، على</a:t>
            </a:r>
            <a:r>
              <a:rPr lang="ar-SA" sz="3300" dirty="0">
                <a:solidFill>
                  <a:schemeClr val="tx2"/>
                </a:solidFill>
                <a:latin typeface="+mj-lt"/>
                <a:ea typeface="+mj-ea"/>
                <a:cs typeface="+mj-cs"/>
              </a:rPr>
              <a:t> </a:t>
            </a:r>
            <a:r>
              <a:rPr lang="ar-MA" sz="3300" dirty="0">
                <a:solidFill>
                  <a:schemeClr val="tx2"/>
                </a:solidFill>
                <a:latin typeface="+mj-lt"/>
                <a:ea typeface="+mj-ea"/>
                <a:cs typeface="+mj-cs"/>
              </a:rPr>
              <a:t>أساس احترام التدرج داخل كل مجال من هذه المجالات.</a:t>
            </a:r>
            <a:endParaRPr lang="ar-SA" sz="3300" dirty="0">
              <a:solidFill>
                <a:schemeClr val="tx2"/>
              </a:solidFill>
              <a:latin typeface="+mj-lt"/>
              <a:ea typeface="+mj-ea"/>
              <a:cs typeface="+mj-cs"/>
            </a:endParaRPr>
          </a:p>
          <a:p>
            <a:pPr algn="r" rtl="1"/>
            <a:r>
              <a:rPr lang="ar-SA" sz="3300" dirty="0">
                <a:solidFill>
                  <a:schemeClr val="tx2"/>
                </a:solidFill>
                <a:latin typeface="+mj-lt"/>
                <a:ea typeface="+mj-ea"/>
                <a:cs typeface="+mj-cs"/>
              </a:rPr>
              <a:t>- </a:t>
            </a:r>
            <a:r>
              <a:rPr lang="ar-MA" sz="3300" dirty="0">
                <a:solidFill>
                  <a:schemeClr val="tx2"/>
                </a:solidFill>
                <a:latin typeface="+mj-lt"/>
                <a:ea typeface="+mj-ea"/>
                <a:cs typeface="+mj-cs"/>
              </a:rPr>
              <a:t>تقديم </a:t>
            </a:r>
            <a:r>
              <a:rPr lang="ar-MA" sz="3300" dirty="0">
                <a:solidFill>
                  <a:srgbClr val="7030A0"/>
                </a:solidFill>
                <a:latin typeface="+mj-lt"/>
                <a:ea typeface="+mj-ea"/>
                <a:cs typeface="+mj-cs"/>
              </a:rPr>
              <a:t>الأعداد الصحيحة الطبيعية </a:t>
            </a:r>
            <a:r>
              <a:rPr lang="ar-MA" sz="3300" dirty="0">
                <a:solidFill>
                  <a:schemeClr val="tx2"/>
                </a:solidFill>
                <a:latin typeface="+mj-lt"/>
                <a:ea typeface="+mj-ea"/>
                <a:cs typeface="+mj-cs"/>
              </a:rPr>
              <a:t>يتم عبر الأنشطة ما قبل</a:t>
            </a:r>
            <a:r>
              <a:rPr lang="ar-SA" sz="3300" dirty="0">
                <a:solidFill>
                  <a:schemeClr val="tx2"/>
                </a:solidFill>
                <a:latin typeface="+mj-lt"/>
                <a:ea typeface="+mj-ea"/>
                <a:cs typeface="+mj-cs"/>
              </a:rPr>
              <a:t> </a:t>
            </a:r>
            <a:r>
              <a:rPr lang="ar-MA" sz="3300" dirty="0">
                <a:solidFill>
                  <a:schemeClr val="tx2"/>
                </a:solidFill>
                <a:latin typeface="+mj-lt"/>
                <a:ea typeface="+mj-ea"/>
                <a:cs typeface="+mj-cs"/>
              </a:rPr>
              <a:t>العددية</a:t>
            </a:r>
            <a:r>
              <a:rPr lang="ar-SA" sz="3300" dirty="0">
                <a:solidFill>
                  <a:schemeClr val="tx2"/>
                </a:solidFill>
                <a:latin typeface="+mj-lt"/>
                <a:ea typeface="+mj-ea"/>
                <a:cs typeface="+mj-cs"/>
              </a:rPr>
              <a:t> (التصنيف-الترتيب المتسلسل- التناظر حدا بحد- التكافؤ)</a:t>
            </a:r>
            <a:r>
              <a:rPr lang="ar-MA" sz="3300" dirty="0">
                <a:solidFill>
                  <a:schemeClr val="tx2"/>
                </a:solidFill>
                <a:latin typeface="+mj-lt"/>
                <a:ea typeface="+mj-ea"/>
                <a:cs typeface="+mj-cs"/>
              </a:rPr>
              <a:t>، يليها تقديم الأعداد من رقم واحد، فرقمين، وصولا إلى ستة أرقام أو أكث</a:t>
            </a:r>
            <a:r>
              <a:rPr lang="ar-SA" sz="3300" dirty="0">
                <a:solidFill>
                  <a:schemeClr val="tx2"/>
                </a:solidFill>
                <a:latin typeface="+mj-lt"/>
                <a:ea typeface="+mj-ea"/>
                <a:cs typeface="+mj-cs"/>
              </a:rPr>
              <a:t>ر من خلال فهم و إدراك </a:t>
            </a:r>
            <a:r>
              <a:rPr lang="ar-SA" sz="3300" dirty="0" err="1">
                <a:solidFill>
                  <a:schemeClr val="tx2"/>
                </a:solidFill>
                <a:latin typeface="+mj-lt"/>
                <a:ea typeface="+mj-ea"/>
                <a:cs typeface="+mj-cs"/>
              </a:rPr>
              <a:t>نظمة</a:t>
            </a:r>
            <a:r>
              <a:rPr lang="ar-SA" sz="3300" dirty="0">
                <a:solidFill>
                  <a:schemeClr val="tx2"/>
                </a:solidFill>
                <a:latin typeface="+mj-lt"/>
                <a:ea typeface="+mj-ea"/>
                <a:cs typeface="+mj-cs"/>
              </a:rPr>
              <a:t> العد العشري و اعتماد تمثيلات </a:t>
            </a:r>
            <a:r>
              <a:rPr lang="ar-SA" sz="3300" dirty="0" err="1">
                <a:solidFill>
                  <a:schemeClr val="tx2"/>
                </a:solidFill>
                <a:latin typeface="+mj-lt"/>
                <a:ea typeface="+mj-ea"/>
                <a:cs typeface="+mj-cs"/>
              </a:rPr>
              <a:t>وسيطية</a:t>
            </a:r>
            <a:r>
              <a:rPr lang="ar-SA" sz="3300" dirty="0">
                <a:solidFill>
                  <a:schemeClr val="tx2"/>
                </a:solidFill>
                <a:latin typeface="+mj-lt"/>
                <a:ea typeface="+mj-ea"/>
                <a:cs typeface="+mj-cs"/>
              </a:rPr>
              <a:t> متعددة (</a:t>
            </a:r>
            <a:r>
              <a:rPr lang="ar-MA" sz="3300" dirty="0" err="1">
                <a:solidFill>
                  <a:schemeClr val="tx2"/>
                </a:solidFill>
                <a:latin typeface="+mj-lt"/>
                <a:ea typeface="+mj-ea"/>
                <a:cs typeface="+mj-cs"/>
              </a:rPr>
              <a:t>المحساب</a:t>
            </a:r>
            <a:r>
              <a:rPr lang="ar-MA" sz="3300" dirty="0">
                <a:solidFill>
                  <a:schemeClr val="tx2"/>
                </a:solidFill>
                <a:latin typeface="+mj-lt"/>
                <a:ea typeface="+mj-ea"/>
                <a:cs typeface="+mj-cs"/>
              </a:rPr>
              <a:t> النقطي </a:t>
            </a:r>
            <a:r>
              <a:rPr lang="ar-MA" sz="3300" dirty="0" err="1">
                <a:solidFill>
                  <a:schemeClr val="tx2"/>
                </a:solidFill>
                <a:latin typeface="+mj-lt"/>
                <a:ea typeface="+mj-ea"/>
                <a:cs typeface="+mj-cs"/>
              </a:rPr>
              <a:t>والمحساب</a:t>
            </a:r>
            <a:r>
              <a:rPr lang="ar-MA" sz="3300" dirty="0">
                <a:solidFill>
                  <a:schemeClr val="tx2"/>
                </a:solidFill>
                <a:latin typeface="+mj-lt"/>
                <a:ea typeface="+mj-ea"/>
                <a:cs typeface="+mj-cs"/>
              </a:rPr>
              <a:t> ذي السيقان كتمثيل وضعي، ثم بعد ذلك</a:t>
            </a:r>
            <a:r>
              <a:rPr lang="ar-SA" sz="3300" dirty="0">
                <a:solidFill>
                  <a:schemeClr val="tx2"/>
                </a:solidFill>
                <a:latin typeface="+mj-lt"/>
                <a:ea typeface="+mj-ea"/>
                <a:cs typeface="+mj-cs"/>
              </a:rPr>
              <a:t> </a:t>
            </a:r>
            <a:r>
              <a:rPr lang="ar-MA" sz="3300" dirty="0">
                <a:solidFill>
                  <a:schemeClr val="tx2"/>
                </a:solidFill>
                <a:latin typeface="+mj-lt"/>
                <a:ea typeface="+mj-ea"/>
                <a:cs typeface="+mj-cs"/>
              </a:rPr>
              <a:t>المربعات والقضبان والصفائح</a:t>
            </a:r>
            <a:r>
              <a:rPr lang="ar-SA" sz="3300" dirty="0">
                <a:solidFill>
                  <a:schemeClr val="tx2"/>
                </a:solidFill>
                <a:latin typeface="+mj-lt"/>
                <a:ea typeface="+mj-ea"/>
                <a:cs typeface="+mj-cs"/>
              </a:rPr>
              <a:t>).</a:t>
            </a:r>
          </a:p>
          <a:p>
            <a:pPr algn="r" rtl="1"/>
            <a:r>
              <a:rPr lang="ar-SA" sz="3300" dirty="0">
                <a:solidFill>
                  <a:schemeClr val="tx2"/>
                </a:solidFill>
                <a:latin typeface="+mj-lt"/>
                <a:ea typeface="+mj-ea"/>
                <a:cs typeface="+mj-cs"/>
              </a:rPr>
              <a:t>- تقديم </a:t>
            </a:r>
            <a:r>
              <a:rPr lang="ar-SA" sz="3300" dirty="0">
                <a:solidFill>
                  <a:srgbClr val="7030A0"/>
                </a:solidFill>
                <a:latin typeface="+mj-lt"/>
                <a:ea typeface="+mj-ea"/>
                <a:cs typeface="+mj-cs"/>
              </a:rPr>
              <a:t>الأعداد </a:t>
            </a:r>
            <a:r>
              <a:rPr lang="ar-SA" sz="3300" dirty="0" err="1">
                <a:solidFill>
                  <a:srgbClr val="7030A0"/>
                </a:solidFill>
                <a:latin typeface="+mj-lt"/>
                <a:ea typeface="+mj-ea"/>
                <a:cs typeface="+mj-cs"/>
              </a:rPr>
              <a:t>الكسرية</a:t>
            </a:r>
            <a:r>
              <a:rPr lang="ar-SA" sz="3300" dirty="0">
                <a:solidFill>
                  <a:srgbClr val="7030A0"/>
                </a:solidFill>
                <a:latin typeface="+mj-lt"/>
                <a:ea typeface="+mj-ea"/>
                <a:cs typeface="+mj-cs"/>
              </a:rPr>
              <a:t> </a:t>
            </a:r>
            <a:r>
              <a:rPr lang="ar-SA" sz="3300" dirty="0">
                <a:solidFill>
                  <a:schemeClr val="tx2"/>
                </a:solidFill>
                <a:latin typeface="+mj-lt"/>
                <a:ea typeface="+mj-ea"/>
                <a:cs typeface="+mj-cs"/>
              </a:rPr>
              <a:t>يتم من خلال وضعيات تعتمد على التقسيم (</a:t>
            </a:r>
            <a:r>
              <a:rPr lang="ar-MA" sz="3300" dirty="0">
                <a:solidFill>
                  <a:schemeClr val="tx2"/>
                </a:solidFill>
                <a:latin typeface="+mj-lt"/>
                <a:ea typeface="+mj-ea"/>
                <a:cs typeface="+mj-cs"/>
              </a:rPr>
              <a:t>تقسيم قطعة إلى عدة</a:t>
            </a:r>
            <a:r>
              <a:rPr lang="ar-SA" sz="3300" dirty="0">
                <a:solidFill>
                  <a:schemeClr val="tx2"/>
                </a:solidFill>
                <a:latin typeface="+mj-lt"/>
                <a:ea typeface="+mj-ea"/>
                <a:cs typeface="+mj-cs"/>
              </a:rPr>
              <a:t> </a:t>
            </a:r>
            <a:r>
              <a:rPr lang="ar-MA" sz="3300" dirty="0">
                <a:solidFill>
                  <a:schemeClr val="tx2"/>
                </a:solidFill>
                <a:latin typeface="+mj-lt"/>
                <a:ea typeface="+mj-ea"/>
                <a:cs typeface="+mj-cs"/>
              </a:rPr>
              <a:t>قطع متساوية، تقسيم سطح إلى سطوح متكافئة، أو من خلال تدريج مستقيم أو إناء</a:t>
            </a:r>
            <a:r>
              <a:rPr lang="ar-SA" sz="3300" dirty="0">
                <a:solidFill>
                  <a:schemeClr val="tx2"/>
                </a:solidFill>
                <a:latin typeface="+mj-lt"/>
                <a:ea typeface="+mj-ea"/>
                <a:cs typeface="+mj-cs"/>
              </a:rPr>
              <a:t>)</a:t>
            </a:r>
            <a:r>
              <a:rPr lang="ar-MA" sz="3300" dirty="0">
                <a:solidFill>
                  <a:schemeClr val="tx2"/>
                </a:solidFill>
                <a:latin typeface="+mj-lt"/>
                <a:ea typeface="+mj-ea"/>
                <a:cs typeface="+mj-cs"/>
              </a:rPr>
              <a:t>، غير أنه ينبغي استحضار جميع</a:t>
            </a:r>
            <a:r>
              <a:rPr lang="ar-SA" sz="3300" dirty="0">
                <a:solidFill>
                  <a:schemeClr val="tx2"/>
                </a:solidFill>
                <a:latin typeface="+mj-lt"/>
                <a:ea typeface="+mj-ea"/>
                <a:cs typeface="+mj-cs"/>
              </a:rPr>
              <a:t> </a:t>
            </a:r>
            <a:r>
              <a:rPr lang="ar-MA" sz="3300" dirty="0">
                <a:solidFill>
                  <a:schemeClr val="tx2"/>
                </a:solidFill>
                <a:latin typeface="+mj-lt"/>
                <a:ea typeface="+mj-ea"/>
                <a:cs typeface="+mj-cs"/>
              </a:rPr>
              <a:t>الجوانب المتعلقة بالعدد بمراعاة وضعيات التساوي والترتيب والعمليات.</a:t>
            </a:r>
            <a:endParaRPr lang="ar-SA" sz="3300" dirty="0">
              <a:solidFill>
                <a:schemeClr val="tx2"/>
              </a:solidFill>
              <a:latin typeface="+mj-lt"/>
              <a:ea typeface="+mj-ea"/>
              <a:cs typeface="+mj-cs"/>
            </a:endParaRPr>
          </a:p>
          <a:p>
            <a:pPr algn="r" rtl="1">
              <a:buFontTx/>
              <a:buChar char="-"/>
            </a:pPr>
            <a:r>
              <a:rPr lang="ar-SA" sz="3300" dirty="0">
                <a:solidFill>
                  <a:schemeClr val="tx2"/>
                </a:solidFill>
                <a:latin typeface="+mj-lt"/>
                <a:ea typeface="+mj-ea"/>
                <a:cs typeface="+mj-cs"/>
              </a:rPr>
              <a:t> </a:t>
            </a:r>
            <a:r>
              <a:rPr lang="ar-SA" sz="3300" dirty="0">
                <a:solidFill>
                  <a:srgbClr val="7030A0"/>
                </a:solidFill>
                <a:latin typeface="+mj-lt"/>
                <a:ea typeface="+mj-ea"/>
                <a:cs typeface="+mj-cs"/>
              </a:rPr>
              <a:t>الأعداد العشرية </a:t>
            </a:r>
            <a:r>
              <a:rPr lang="ar-SA" sz="3300" dirty="0">
                <a:solidFill>
                  <a:schemeClr val="tx2"/>
                </a:solidFill>
                <a:latin typeface="+mj-lt"/>
                <a:ea typeface="+mj-ea"/>
                <a:cs typeface="+mj-cs"/>
              </a:rPr>
              <a:t>يتم تناولها عبر تبيان عدم كفاية الأعداد </a:t>
            </a:r>
            <a:r>
              <a:rPr lang="ar-SA" sz="3300" dirty="0" err="1">
                <a:solidFill>
                  <a:schemeClr val="tx2"/>
                </a:solidFill>
                <a:latin typeface="+mj-lt"/>
                <a:ea typeface="+mj-ea"/>
                <a:cs typeface="+mj-cs"/>
              </a:rPr>
              <a:t>الكسرية</a:t>
            </a:r>
            <a:r>
              <a:rPr lang="ar-SA" sz="3300" dirty="0">
                <a:solidFill>
                  <a:schemeClr val="tx2"/>
                </a:solidFill>
                <a:latin typeface="+mj-lt"/>
                <a:ea typeface="+mj-ea"/>
                <a:cs typeface="+mj-cs"/>
              </a:rPr>
              <a:t> من خلال وضعيات-مشكلة.</a:t>
            </a:r>
            <a:endParaRPr lang="fr-FR" sz="3300" dirty="0">
              <a:solidFill>
                <a:schemeClr val="tx2"/>
              </a:solidFill>
              <a:latin typeface="+mj-lt"/>
              <a:ea typeface="+mj-ea"/>
              <a:cs typeface="+mj-cs"/>
            </a:endParaRPr>
          </a:p>
        </p:txBody>
      </p:sp>
      <p:sp>
        <p:nvSpPr>
          <p:cNvPr id="5" name="Flèche vers le bas 4">
            <a:hlinkClick r:id="rId2" action="ppaction://hlinkfile"/>
          </p:cNvPr>
          <p:cNvSpPr/>
          <p:nvPr/>
        </p:nvSpPr>
        <p:spPr>
          <a:xfrm>
            <a:off x="4714876" y="6286520"/>
            <a:ext cx="500066" cy="4286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5582432"/>
          </a:xfrm>
        </p:spPr>
        <p:txBody>
          <a:bodyPr>
            <a:normAutofit fontScale="90000"/>
          </a:bodyPr>
          <a:lstStyle/>
          <a:p>
            <a:pPr algn="r" rtl="1"/>
            <a:r>
              <a:rPr lang="ar-SA" sz="3600" b="1" dirty="0">
                <a:solidFill>
                  <a:srgbClr val="FF0000"/>
                </a:solidFill>
              </a:rPr>
              <a:t>مكون الهندسة</a:t>
            </a:r>
            <a:br>
              <a:rPr lang="ar-SA" sz="3200" dirty="0"/>
            </a:br>
            <a:r>
              <a:rPr lang="ar-MA" sz="3200" dirty="0">
                <a:solidFill>
                  <a:schemeClr val="tx1"/>
                </a:solidFill>
              </a:rPr>
              <a:t>يركز تدريس الرياضيات في مجال الهندسة على تنمية معارف المتعلم</a:t>
            </a:r>
            <a:r>
              <a:rPr lang="ar-SA" sz="3200" dirty="0">
                <a:solidFill>
                  <a:schemeClr val="tx1"/>
                </a:solidFill>
              </a:rPr>
              <a:t> </a:t>
            </a:r>
            <a:r>
              <a:rPr lang="ar-MA" sz="3200" dirty="0">
                <a:solidFill>
                  <a:schemeClr val="tx1"/>
                </a:solidFill>
              </a:rPr>
              <a:t>في مجال تعرف ورسم بعض الأشكال</a:t>
            </a:r>
            <a:r>
              <a:rPr lang="ar-SA" sz="3200" dirty="0">
                <a:solidFill>
                  <a:schemeClr val="tx1"/>
                </a:solidFill>
              </a:rPr>
              <a:t> </a:t>
            </a:r>
            <a:r>
              <a:rPr lang="ar-MA" sz="3200" dirty="0">
                <a:solidFill>
                  <a:schemeClr val="tx1"/>
                </a:solidFill>
              </a:rPr>
              <a:t>والتحويلات الهندسية، والانتقال </a:t>
            </a:r>
            <a:r>
              <a:rPr lang="ar-MA" sz="3200" dirty="0" err="1">
                <a:solidFill>
                  <a:schemeClr val="tx1"/>
                </a:solidFill>
              </a:rPr>
              <a:t>به</a:t>
            </a:r>
            <a:r>
              <a:rPr lang="ar-MA" sz="3200" dirty="0">
                <a:solidFill>
                  <a:schemeClr val="tx1"/>
                </a:solidFill>
              </a:rPr>
              <a:t> من معرفة الأشياء بالحواس إلى معرفتها من خلال خواصها الهندسية، مرورا</a:t>
            </a:r>
            <a:r>
              <a:rPr lang="ar-SA" sz="3200" dirty="0">
                <a:solidFill>
                  <a:schemeClr val="tx1"/>
                </a:solidFill>
              </a:rPr>
              <a:t> </a:t>
            </a:r>
            <a:r>
              <a:rPr lang="ar-MA" sz="3200" dirty="0">
                <a:solidFill>
                  <a:schemeClr val="tx1"/>
                </a:solidFill>
              </a:rPr>
              <a:t>بمعرفتها من خلال أدوات الرسم والقياس والشكل الهندسي وحل مسائل مرتبطة </a:t>
            </a:r>
            <a:r>
              <a:rPr lang="ar-MA" sz="3200" dirty="0" err="1">
                <a:solidFill>
                  <a:schemeClr val="tx1"/>
                </a:solidFill>
              </a:rPr>
              <a:t>بها</a:t>
            </a:r>
            <a:r>
              <a:rPr lang="ar-MA" sz="3200" dirty="0">
                <a:solidFill>
                  <a:schemeClr val="tx1"/>
                </a:solidFill>
              </a:rPr>
              <a:t>. فإجراء مسائل هندسية على</a:t>
            </a:r>
            <a:r>
              <a:rPr lang="ar-SA" sz="3200" dirty="0">
                <a:solidFill>
                  <a:schemeClr val="tx1"/>
                </a:solidFill>
              </a:rPr>
              <a:t> </a:t>
            </a:r>
            <a:r>
              <a:rPr lang="ar-MA" sz="3200" dirty="0">
                <a:solidFill>
                  <a:schemeClr val="tx1"/>
                </a:solidFill>
              </a:rPr>
              <a:t>المثلث يتطلب، من بين عدة إجراءات،</a:t>
            </a:r>
            <a:r>
              <a:rPr lang="ar-SA" sz="3200" dirty="0">
                <a:solidFill>
                  <a:schemeClr val="tx1"/>
                </a:solidFill>
              </a:rPr>
              <a:t> </a:t>
            </a:r>
            <a:r>
              <a:rPr lang="ar-MA" sz="3200" dirty="0">
                <a:solidFill>
                  <a:schemeClr val="tx1"/>
                </a:solidFill>
              </a:rPr>
              <a:t>الانطلاق من ملاحظته وتلمسه كشكل، ثم استكشاف خصائصه الهندسية</a:t>
            </a:r>
            <a:r>
              <a:rPr lang="ar-SA" sz="3200" dirty="0">
                <a:solidFill>
                  <a:schemeClr val="tx1"/>
                </a:solidFill>
              </a:rPr>
              <a:t> </a:t>
            </a:r>
            <a:r>
              <a:rPr lang="ar-MA" sz="3200" dirty="0">
                <a:solidFill>
                  <a:schemeClr val="tx1"/>
                </a:solidFill>
              </a:rPr>
              <a:t>وتعرفها لاعتمادها في رسمه وإنشائه باستعمال أدوات الهندسة المناسبة.</a:t>
            </a:r>
            <a:br>
              <a:rPr lang="ar-SA" sz="3200" dirty="0">
                <a:solidFill>
                  <a:schemeClr val="tx1"/>
                </a:solidFill>
              </a:rPr>
            </a:br>
            <a:endParaRPr lang="fr-FR" sz="3200" dirty="0">
              <a:solidFill>
                <a:schemeClr val="tx1"/>
              </a:solidFill>
            </a:endParaRPr>
          </a:p>
        </p:txBody>
      </p:sp>
      <p:sp>
        <p:nvSpPr>
          <p:cNvPr id="3" name="Flèche vers le bas 2">
            <a:hlinkClick r:id="rId2" action="ppaction://hlinkfile"/>
          </p:cNvPr>
          <p:cNvSpPr/>
          <p:nvPr/>
        </p:nvSpPr>
        <p:spPr>
          <a:xfrm>
            <a:off x="4286248" y="6000768"/>
            <a:ext cx="1000132"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2844" y="1000108"/>
            <a:ext cx="8786874" cy="5214974"/>
          </a:xfrm>
        </p:spPr>
        <p:txBody>
          <a:bodyPr>
            <a:normAutofit/>
          </a:bodyPr>
          <a:lstStyle/>
          <a:p>
            <a:pPr algn="r" rtl="1"/>
            <a:r>
              <a:rPr lang="ar-SA" sz="2000" dirty="0">
                <a:solidFill>
                  <a:schemeClr val="tx1"/>
                </a:solidFill>
              </a:rPr>
              <a:t>يقدم القياس بطريقة متدرجة </a:t>
            </a:r>
            <a:r>
              <a:rPr lang="ar-SA" sz="2000" dirty="0" err="1">
                <a:solidFill>
                  <a:schemeClr val="tx1"/>
                </a:solidFill>
              </a:rPr>
              <a:t>و</a:t>
            </a:r>
            <a:r>
              <a:rPr lang="ar-SA" sz="2000" dirty="0">
                <a:solidFill>
                  <a:schemeClr val="tx1"/>
                </a:solidFill>
              </a:rPr>
              <a:t> لولبية حسب درجة التعقيد </a:t>
            </a:r>
            <a:r>
              <a:rPr lang="ar-SA" sz="2000" dirty="0" err="1">
                <a:solidFill>
                  <a:schemeClr val="tx1"/>
                </a:solidFill>
              </a:rPr>
              <a:t>و</a:t>
            </a:r>
            <a:r>
              <a:rPr lang="ar-SA" sz="2000" dirty="0">
                <a:solidFill>
                  <a:schemeClr val="tx1"/>
                </a:solidFill>
              </a:rPr>
              <a:t> حسب قدرات المتعلم.</a:t>
            </a:r>
            <a:br>
              <a:rPr lang="ar-SA" sz="2000" dirty="0">
                <a:solidFill>
                  <a:schemeClr val="tx1"/>
                </a:solidFill>
              </a:rPr>
            </a:br>
            <a:r>
              <a:rPr lang="ar-SA" sz="2000" dirty="0">
                <a:solidFill>
                  <a:schemeClr val="tx1"/>
                </a:solidFill>
              </a:rPr>
              <a:t>في السنوات الأولى، تقدم مفاهيم الطول </a:t>
            </a:r>
            <a:r>
              <a:rPr lang="ar-SA" sz="2000" dirty="0" err="1">
                <a:solidFill>
                  <a:schemeClr val="tx1"/>
                </a:solidFill>
              </a:rPr>
              <a:t>و</a:t>
            </a:r>
            <a:r>
              <a:rPr lang="ar-SA" sz="2000" dirty="0">
                <a:solidFill>
                  <a:schemeClr val="tx1"/>
                </a:solidFill>
              </a:rPr>
              <a:t> الكتلة بشكل مناولاتي، باستخدام وحدات اعتباطية ثم اعتيادية. و يتم الربط بين القياس كعدد </a:t>
            </a:r>
            <a:r>
              <a:rPr lang="ar-SA" sz="2000" dirty="0" err="1">
                <a:solidFill>
                  <a:schemeClr val="tx1"/>
                </a:solidFill>
              </a:rPr>
              <a:t>و</a:t>
            </a:r>
            <a:r>
              <a:rPr lang="ar-SA" sz="2000" dirty="0">
                <a:solidFill>
                  <a:schemeClr val="tx1"/>
                </a:solidFill>
              </a:rPr>
              <a:t> المقدار الفيزيائي في مرحلة لاحقة، </a:t>
            </a:r>
            <a:r>
              <a:rPr lang="ar-SA" sz="2000" dirty="0" err="1">
                <a:solidFill>
                  <a:schemeClr val="tx1"/>
                </a:solidFill>
              </a:rPr>
              <a:t>و</a:t>
            </a:r>
            <a:r>
              <a:rPr lang="ar-SA" sz="2000" dirty="0">
                <a:solidFill>
                  <a:schemeClr val="tx1"/>
                </a:solidFill>
              </a:rPr>
              <a:t> هنا الإشارة أيضا إلى اعتماد مفهوم الاحتفاظ (ثبات المقدار أو الكمية رغم التغيرات الشكلية).</a:t>
            </a:r>
            <a:br>
              <a:rPr lang="ar-SA" sz="2000" dirty="0">
                <a:solidFill>
                  <a:schemeClr val="tx1"/>
                </a:solidFill>
              </a:rPr>
            </a:br>
            <a:r>
              <a:rPr lang="ar-SA" sz="2000" dirty="0">
                <a:solidFill>
                  <a:schemeClr val="tx1"/>
                </a:solidFill>
              </a:rPr>
              <a:t>يتم إخضاع المقادير الفيزيائية لعمليات حسابية (الإضافة، الإزالة </a:t>
            </a:r>
            <a:r>
              <a:rPr lang="ar-SA" sz="2000" dirty="0" err="1">
                <a:solidFill>
                  <a:schemeClr val="tx1"/>
                </a:solidFill>
              </a:rPr>
              <a:t>و</a:t>
            </a:r>
            <a:r>
              <a:rPr lang="ar-SA" sz="2000" dirty="0">
                <a:solidFill>
                  <a:schemeClr val="tx1"/>
                </a:solidFill>
              </a:rPr>
              <a:t> التكرار) في مختلف المفاهيم كالطول، الكتلة، المساحة، الزمن </a:t>
            </a:r>
            <a:r>
              <a:rPr lang="ar-SA" sz="2000" dirty="0" err="1">
                <a:solidFill>
                  <a:schemeClr val="tx1"/>
                </a:solidFill>
              </a:rPr>
              <a:t>و</a:t>
            </a:r>
            <a:r>
              <a:rPr lang="ar-SA" sz="2000" dirty="0">
                <a:solidFill>
                  <a:schemeClr val="tx1"/>
                </a:solidFill>
              </a:rPr>
              <a:t> الحجم، </a:t>
            </a:r>
            <a:r>
              <a:rPr lang="ar-SA" sz="2000" dirty="0" err="1">
                <a:solidFill>
                  <a:schemeClr val="tx1"/>
                </a:solidFill>
              </a:rPr>
              <a:t>و</a:t>
            </a:r>
            <a:r>
              <a:rPr lang="ar-SA" sz="2000" dirty="0">
                <a:solidFill>
                  <a:schemeClr val="tx1"/>
                </a:solidFill>
              </a:rPr>
              <a:t> ذلك من خلال وضعيات حقيقية، إضافة إلى إجراء تحويلات لاستكشاف المضاعفات </a:t>
            </a:r>
            <a:r>
              <a:rPr lang="ar-SA" sz="2000" dirty="0" err="1">
                <a:solidFill>
                  <a:schemeClr val="tx1"/>
                </a:solidFill>
              </a:rPr>
              <a:t>و</a:t>
            </a:r>
            <a:r>
              <a:rPr lang="ar-SA" sz="2000" dirty="0">
                <a:solidFill>
                  <a:schemeClr val="tx1"/>
                </a:solidFill>
              </a:rPr>
              <a:t> الأجزاء. و هنا تستثمر المسائل كوسيلة </a:t>
            </a:r>
            <a:r>
              <a:rPr lang="ar-SA" sz="2000" dirty="0" err="1">
                <a:solidFill>
                  <a:schemeClr val="tx1"/>
                </a:solidFill>
              </a:rPr>
              <a:t>و</a:t>
            </a:r>
            <a:r>
              <a:rPr lang="ar-SA" sz="2000" dirty="0">
                <a:solidFill>
                  <a:schemeClr val="tx1"/>
                </a:solidFill>
              </a:rPr>
              <a:t> كغاية في حد ذاتها خلال بناء المفاهيم </a:t>
            </a:r>
            <a:r>
              <a:rPr lang="ar-SA" sz="2000" dirty="0" err="1">
                <a:solidFill>
                  <a:schemeClr val="tx1"/>
                </a:solidFill>
              </a:rPr>
              <a:t>و</a:t>
            </a:r>
            <a:r>
              <a:rPr lang="ar-SA" sz="2000" dirty="0">
                <a:solidFill>
                  <a:schemeClr val="tx1"/>
                </a:solidFill>
              </a:rPr>
              <a:t> التدرب على المهارات </a:t>
            </a:r>
            <a:r>
              <a:rPr lang="ar-SA" sz="2000" dirty="0" err="1">
                <a:solidFill>
                  <a:schemeClr val="tx1"/>
                </a:solidFill>
              </a:rPr>
              <a:t>و</a:t>
            </a:r>
            <a:r>
              <a:rPr lang="ar-SA" sz="2000" dirty="0">
                <a:solidFill>
                  <a:schemeClr val="tx1"/>
                </a:solidFill>
              </a:rPr>
              <a:t> التقنيات.   </a:t>
            </a:r>
            <a:endParaRPr lang="fr-FR" sz="2000" dirty="0">
              <a:solidFill>
                <a:schemeClr val="tx1"/>
              </a:solidFill>
            </a:endParaRPr>
          </a:p>
        </p:txBody>
      </p:sp>
      <p:sp>
        <p:nvSpPr>
          <p:cNvPr id="3" name="Titre 1"/>
          <p:cNvSpPr txBox="1">
            <a:spLocks/>
          </p:cNvSpPr>
          <p:nvPr/>
        </p:nvSpPr>
        <p:spPr>
          <a:xfrm>
            <a:off x="571472" y="214290"/>
            <a:ext cx="8305800" cy="571504"/>
          </a:xfrm>
          <a:prstGeom prst="rect">
            <a:avLst/>
          </a:prstGeom>
        </p:spPr>
        <p:txBody>
          <a:bodyPr vert="horz" lIns="0" tIns="45720" rIns="0" bIns="0" anchor="b">
            <a:normAutofit lnSpcReduction="10000"/>
            <a:scene3d>
              <a:camera prst="orthographicFront"/>
              <a:lightRig rig="freezing" dir="t">
                <a:rot lat="0" lon="0" rev="5640000"/>
              </a:lightRig>
            </a:scene3d>
            <a:sp3d prstMaterial="flat">
              <a:contourClr>
                <a:schemeClr val="tx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3600" b="1" i="0" u="none" strike="noStrike" kern="1200" cap="none" spc="0" normalizeH="0" baseline="0" noProof="0" dirty="0">
                <a:ln>
                  <a:noFill/>
                </a:ln>
                <a:solidFill>
                  <a:srgbClr val="FF0000"/>
                </a:solidFill>
                <a:effectLst/>
                <a:uLnTx/>
                <a:uFillTx/>
                <a:latin typeface="+mj-lt"/>
                <a:ea typeface="+mj-ea"/>
                <a:cs typeface="+mj-cs"/>
              </a:rPr>
              <a:t>مكون القياس</a:t>
            </a:r>
            <a:endParaRPr kumimoji="0" lang="fr-FR" sz="3600" b="1" i="0" u="none" strike="noStrike" kern="1200" cap="none" spc="0" normalizeH="0" baseline="0" noProof="0" dirty="0">
              <a:ln>
                <a:noFill/>
              </a:ln>
              <a:solidFill>
                <a:srgbClr val="FF0000"/>
              </a:solidFill>
              <a:effectLst/>
              <a:uLnTx/>
              <a:uFillTx/>
              <a:latin typeface="+mj-lt"/>
              <a:ea typeface="+mj-ea"/>
              <a:cs typeface="+mj-cs"/>
            </a:endParaRPr>
          </a:p>
        </p:txBody>
      </p:sp>
      <p:sp>
        <p:nvSpPr>
          <p:cNvPr id="4" name="Flèche vers le bas 3">
            <a:hlinkClick r:id="rId2" action="ppaction://hlinkfile"/>
          </p:cNvPr>
          <p:cNvSpPr/>
          <p:nvPr/>
        </p:nvSpPr>
        <p:spPr>
          <a:xfrm>
            <a:off x="4643438" y="6215082"/>
            <a:ext cx="571504" cy="6429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500174"/>
            <a:ext cx="9001156" cy="4143380"/>
          </a:xfrm>
        </p:spPr>
        <p:txBody>
          <a:bodyPr anchor="t">
            <a:normAutofit fontScale="90000"/>
          </a:bodyPr>
          <a:lstStyle/>
          <a:p>
            <a:pPr algn="r" rtl="1"/>
            <a:r>
              <a:rPr lang="ar-SA" sz="2800" dirty="0"/>
              <a:t>  </a:t>
            </a:r>
            <a:br>
              <a:rPr lang="ar-SA" sz="2800" dirty="0"/>
            </a:br>
            <a:br>
              <a:rPr lang="ar-SA" sz="2800" dirty="0"/>
            </a:br>
            <a:r>
              <a:rPr lang="ar-MA" sz="2700" b="1" dirty="0">
                <a:solidFill>
                  <a:schemeClr val="tx1"/>
                </a:solidFill>
              </a:rPr>
              <a:t>يعتبر حل المسائل من المكونات الأساسية في برنامج الرياضيات، ويكتسي أهمية واضحة في بناء </a:t>
            </a:r>
            <a:r>
              <a:rPr lang="ar-MA" sz="2700" b="1" dirty="0" err="1">
                <a:solidFill>
                  <a:schemeClr val="tx1"/>
                </a:solidFill>
              </a:rPr>
              <a:t>الكفايات</a:t>
            </a:r>
            <a:r>
              <a:rPr lang="ar-MA" sz="2700" b="1" dirty="0">
                <a:solidFill>
                  <a:schemeClr val="tx1"/>
                </a:solidFill>
              </a:rPr>
              <a:t> تعلما</a:t>
            </a:r>
            <a:r>
              <a:rPr lang="ar-SA" sz="2700" b="1" dirty="0">
                <a:solidFill>
                  <a:schemeClr val="tx1"/>
                </a:solidFill>
              </a:rPr>
              <a:t> </a:t>
            </a:r>
            <a:r>
              <a:rPr lang="ar-MA" sz="2700" b="1" dirty="0">
                <a:solidFill>
                  <a:schemeClr val="tx1"/>
                </a:solidFill>
              </a:rPr>
              <a:t>وتقويما. ويقتضي تطويره، كما هو الشأن بالنسبة لباقي المكونات، احترام التدرج من المسائل العملية </a:t>
            </a:r>
            <a:r>
              <a:rPr lang="ar-SA" sz="2700" b="1" dirty="0">
                <a:solidFill>
                  <a:schemeClr val="tx1"/>
                </a:solidFill>
              </a:rPr>
              <a:t>(</a:t>
            </a:r>
            <a:r>
              <a:rPr lang="ar-MA" sz="2700" b="1" dirty="0">
                <a:solidFill>
                  <a:schemeClr val="tx1"/>
                </a:solidFill>
              </a:rPr>
              <a:t>مسائل</a:t>
            </a:r>
            <a:r>
              <a:rPr lang="ar-SA" sz="2700" b="1" dirty="0">
                <a:solidFill>
                  <a:schemeClr val="tx1"/>
                </a:solidFill>
              </a:rPr>
              <a:t> </a:t>
            </a:r>
            <a:r>
              <a:rPr lang="ar-MA" sz="2700" b="1" dirty="0">
                <a:solidFill>
                  <a:schemeClr val="tx1"/>
                </a:solidFill>
              </a:rPr>
              <a:t>مشخصة في الواقع</a:t>
            </a:r>
            <a:r>
              <a:rPr lang="ar-SA" sz="2700" b="1" dirty="0">
                <a:solidFill>
                  <a:schemeClr val="tx1"/>
                </a:solidFill>
              </a:rPr>
              <a:t>)</a:t>
            </a:r>
            <a:r>
              <a:rPr lang="ar-MA" sz="2700" b="1" dirty="0">
                <a:solidFill>
                  <a:schemeClr val="tx1"/>
                </a:solidFill>
              </a:rPr>
              <a:t>، مرورا بالمسائل الممثلة </a:t>
            </a:r>
            <a:r>
              <a:rPr lang="ar-SA" sz="2700" b="1" dirty="0">
                <a:solidFill>
                  <a:schemeClr val="tx1"/>
                </a:solidFill>
              </a:rPr>
              <a:t>(</a:t>
            </a:r>
            <a:r>
              <a:rPr lang="ar-MA" sz="2700" b="1" dirty="0">
                <a:solidFill>
                  <a:schemeClr val="tx1"/>
                </a:solidFill>
              </a:rPr>
              <a:t>رسوم، أشكال هندسية، مقاطع سمعية بصرية...</a:t>
            </a:r>
            <a:r>
              <a:rPr lang="ar-SA" sz="2700" b="1" dirty="0">
                <a:solidFill>
                  <a:schemeClr val="tx1"/>
                </a:solidFill>
              </a:rPr>
              <a:t>)</a:t>
            </a:r>
            <a:r>
              <a:rPr lang="ar-MA" sz="2700" b="1" dirty="0">
                <a:solidFill>
                  <a:schemeClr val="tx1"/>
                </a:solidFill>
              </a:rPr>
              <a:t> وصولا إلى المسائل</a:t>
            </a:r>
            <a:r>
              <a:rPr lang="ar-SA" sz="2700" b="1" dirty="0">
                <a:solidFill>
                  <a:schemeClr val="tx1"/>
                </a:solidFill>
              </a:rPr>
              <a:t> </a:t>
            </a:r>
            <a:r>
              <a:rPr lang="ar-MA" sz="2700" b="1" dirty="0">
                <a:solidFill>
                  <a:schemeClr val="tx1"/>
                </a:solidFill>
              </a:rPr>
              <a:t>اللغوية </a:t>
            </a:r>
            <a:r>
              <a:rPr lang="ar-SA" sz="2700" b="1" dirty="0">
                <a:solidFill>
                  <a:schemeClr val="tx1"/>
                </a:solidFill>
              </a:rPr>
              <a:t>(</a:t>
            </a:r>
            <a:r>
              <a:rPr lang="ar-MA" sz="2700" b="1" dirty="0">
                <a:solidFill>
                  <a:schemeClr val="tx1"/>
                </a:solidFill>
              </a:rPr>
              <a:t>نصوص مكتوبة</a:t>
            </a:r>
            <a:r>
              <a:rPr lang="ar-SA" sz="2700" b="1" dirty="0">
                <a:solidFill>
                  <a:schemeClr val="tx1"/>
                </a:solidFill>
              </a:rPr>
              <a:t>)</a:t>
            </a:r>
            <a:r>
              <a:rPr lang="ar-MA" sz="2700" b="1" dirty="0">
                <a:solidFill>
                  <a:schemeClr val="tx1"/>
                </a:solidFill>
              </a:rPr>
              <a:t> التي تتطلب من المتعلم</a:t>
            </a:r>
            <a:r>
              <a:rPr lang="ar-SA" sz="2700" b="1" dirty="0">
                <a:solidFill>
                  <a:schemeClr val="tx1"/>
                </a:solidFill>
              </a:rPr>
              <a:t> </a:t>
            </a:r>
            <a:r>
              <a:rPr lang="ar-MA" sz="2700" b="1" dirty="0">
                <a:solidFill>
                  <a:schemeClr val="tx1"/>
                </a:solidFill>
              </a:rPr>
              <a:t>التعامل مع معطيات مكتوبة وتمييزها واستخراج المطلوب</a:t>
            </a:r>
            <a:r>
              <a:rPr lang="ar-SA" sz="2700" b="1" dirty="0">
                <a:solidFill>
                  <a:schemeClr val="tx1"/>
                </a:solidFill>
              </a:rPr>
              <a:t> </a:t>
            </a:r>
            <a:r>
              <a:rPr lang="ar-MA" sz="2700" b="1" dirty="0">
                <a:solidFill>
                  <a:schemeClr val="tx1"/>
                </a:solidFill>
              </a:rPr>
              <a:t>منها وإيجاد الحلول المناسبة.</a:t>
            </a:r>
            <a:br>
              <a:rPr lang="ar-SA" sz="2700" b="1" dirty="0">
                <a:solidFill>
                  <a:schemeClr val="tx1"/>
                </a:solidFill>
              </a:rPr>
            </a:br>
            <a:r>
              <a:rPr lang="ar-SA" sz="2700" b="1" dirty="0">
                <a:solidFill>
                  <a:schemeClr val="tx1"/>
                </a:solidFill>
              </a:rPr>
              <a:t> </a:t>
            </a:r>
            <a:br>
              <a:rPr lang="ar-SA" sz="2700" b="1" dirty="0">
                <a:solidFill>
                  <a:schemeClr val="tx1"/>
                </a:solidFill>
              </a:rPr>
            </a:br>
            <a:endParaRPr lang="fr-FR" sz="2800" b="1" u="sng" dirty="0">
              <a:solidFill>
                <a:schemeClr val="tx1"/>
              </a:solidFill>
            </a:endParaRPr>
          </a:p>
        </p:txBody>
      </p:sp>
      <p:sp>
        <p:nvSpPr>
          <p:cNvPr id="3" name="Titre 1"/>
          <p:cNvSpPr txBox="1">
            <a:spLocks/>
          </p:cNvSpPr>
          <p:nvPr/>
        </p:nvSpPr>
        <p:spPr>
          <a:xfrm>
            <a:off x="1142976" y="642918"/>
            <a:ext cx="7305668" cy="642942"/>
          </a:xfrm>
          <a:prstGeom prst="rect">
            <a:avLst/>
          </a:prstGeom>
        </p:spPr>
        <p:txBody>
          <a:bodyPr vert="horz" lIns="0" tIns="45720" rIns="0" bIns="0" anchor="b">
            <a:noAutofit/>
            <a:scene3d>
              <a:camera prst="orthographicFront"/>
              <a:lightRig rig="freezing" dir="t">
                <a:rot lat="0" lon="0" rev="5640000"/>
              </a:lightRig>
            </a:scene3d>
            <a:sp3d prstMaterial="flat">
              <a:contourClr>
                <a:schemeClr val="tx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a:ln>
                  <a:noFill/>
                </a:ln>
                <a:solidFill>
                  <a:srgbClr val="FF0000"/>
                </a:solidFill>
                <a:effectLst/>
                <a:uLnTx/>
                <a:uFillTx/>
                <a:latin typeface="+mj-lt"/>
                <a:ea typeface="+mj-ea"/>
                <a:cs typeface="+mj-cs"/>
              </a:rPr>
              <a:t>حل المسائل</a:t>
            </a:r>
            <a:endParaRPr kumimoji="0" lang="fr-FR" sz="4000" b="0" i="0"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Facette">
  <a:themeElements>
    <a:clrScheme name="Facette">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te">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te">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1604</TotalTime>
  <Words>1340</Words>
  <Application>Microsoft Office PowerPoint</Application>
  <PresentationFormat>Affichage à l'écran (4:3)</PresentationFormat>
  <Paragraphs>109</Paragraphs>
  <Slides>25</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25</vt:i4>
      </vt:variant>
    </vt:vector>
  </HeadingPairs>
  <TitlesOfParts>
    <vt:vector size="36" baseType="lpstr">
      <vt:lpstr>Arabic Typesetting</vt:lpstr>
      <vt:lpstr>Arial</vt:lpstr>
      <vt:lpstr>Calibri</vt:lpstr>
      <vt:lpstr>Century Schoolbook</vt:lpstr>
      <vt:lpstr>Courier New</vt:lpstr>
      <vt:lpstr>Symbol</vt:lpstr>
      <vt:lpstr>Times New Roman</vt:lpstr>
      <vt:lpstr>Trebuchet MS</vt:lpstr>
      <vt:lpstr>Wingdings</vt:lpstr>
      <vt:lpstr>Wingdings 3</vt:lpstr>
      <vt:lpstr>Facette</vt:lpstr>
      <vt:lpstr> ديداكتيك الرياضيات</vt:lpstr>
      <vt:lpstr>مقدمة</vt:lpstr>
      <vt:lpstr>يستدعي بناء المفاهيم الرياضية مراعاة التدرج والاستمرارية داخل نفس المستوى وعبر المستويات الدراسية الموالية، تبعا لمعطيين أساسيين: الخصائص السيكونمائية للمتعلم(ة) وتطور المفهوم الرياضياتي. لذا يتم الانطلاق في بناء المفهوم من الاكتشاف مرورا بالمناولة والتعامل مع الملموس، ثم الانتقال عبر الملاحظة والفرز والتصنيف والترتيب، وصولا إلى المقارنة، فبلوغ مرحلة التجريد. ويقتضي هذا الانتقال من المحسوس إلى المجرد استخدام وتوظيف التقنيات والوسائل والمعينات البيداغوجية المناسبة لتعلم الرياضيات. يتم إذن تطور المفهوم الرياضي بشكل لولبي متمفصل، من خلال استدماج المعارف السابقة وذلك عبر الترابط والتكامل الداخلي للمادة بمختلف مجالاتها والتكامل الخارجي في ارتباطه مع المواد الأخرى. </vt:lpstr>
      <vt:lpstr>Présentation PowerPoint</vt:lpstr>
      <vt:lpstr>Présentation PowerPoint</vt:lpstr>
      <vt:lpstr>مكونات مادة الرياضيات </vt:lpstr>
      <vt:lpstr>مكون الهندسة يركز تدريس الرياضيات في مجال الهندسة على تنمية معارف المتعلم في مجال تعرف ورسم بعض الأشكال والتحويلات الهندسية، والانتقال به من معرفة الأشياء بالحواس إلى معرفتها من خلال خواصها الهندسية، مرورا بمعرفتها من خلال أدوات الرسم والقياس والشكل الهندسي وحل مسائل مرتبطة بها. فإجراء مسائل هندسية على المثلث يتطلب، من بين عدة إجراءات، الانطلاق من ملاحظته وتلمسه كشكل، ثم استكشاف خصائصه الهندسية وتعرفها لاعتمادها في رسمه وإنشائه باستعمال أدوات الهندسة المناسبة. </vt:lpstr>
      <vt:lpstr>يقدم القياس بطريقة متدرجة و لولبية حسب درجة التعقيد و حسب قدرات المتعلم. في السنوات الأولى، تقدم مفاهيم الطول و الكتلة بشكل مناولاتي، باستخدام وحدات اعتباطية ثم اعتيادية. و يتم الربط بين القياس كعدد و المقدار الفيزيائي في مرحلة لاحقة، و هنا الإشارة أيضا إلى اعتماد مفهوم الاحتفاظ (ثبات المقدار أو الكمية رغم التغيرات الشكلية). يتم إخضاع المقادير الفيزيائية لعمليات حسابية (الإضافة، الإزالة و التكرار) في مختلف المفاهيم كالطول، الكتلة، المساحة، الزمن و الحجم، و ذلك من خلال وضعيات حقيقية، إضافة إلى إجراء تحويلات لاستكشاف المضاعفات و الأجزاء. و هنا تستثمر المسائل كوسيلة و كغاية في حد ذاتها خلال بناء المفاهيم و التدرب على المهارات و التقنيات.   </vt:lpstr>
      <vt:lpstr>    يعتبر حل المسائل من المكونات الأساسية في برنامج الرياضيات، ويكتسي أهمية واضحة في بناء الكفايات تعلما وتقويما. ويقتضي تطويره، كما هو الشأن بالنسبة لباقي المكونات، احترام التدرج من المسائل العملية (مسائل مشخصة في الواقع)، مرورا بالمسائل الممثلة (رسوم، أشكال هندسية، مقاطع سمعية بصرية...) وصولا إلى المسائل اللغوية (نصوص مكتوبة) التي تتطلب من المتعلم التعامل مع معطيات مكتوبة وتمييزها واستخراج المطلوب منها وإيجاد الحلول المناسبة.   </vt:lpstr>
      <vt:lpstr>Présentation PowerPoint</vt:lpstr>
      <vt:lpstr>Présentation PowerPoint</vt:lpstr>
      <vt:lpstr>الخطأ في الرياضيات</vt:lpstr>
      <vt:lpstr>Présentation PowerPoint</vt:lpstr>
      <vt:lpstr>المراحل الأساسية في درس الرياضيات</vt:lpstr>
      <vt:lpstr>التوزيع الأسبوعي للدروس بالنسبة للسنتين الثالثة والرابعة أساسي(الأولى والثانية ابتدائي) : يتكون الأسبوع التربوي من 10 حصص بما يعادل 5 ساعات من العمل الفعلي يقدم درسان في الأسبوع يتكون الدرس من 4 حصص المدة الزمنية لكل حصة 30 دقيقة تخصص حصتين للدعم والإدماج عند نهاية الأسبوع بالنسبة للسلك المتوسط (3،4،5،6) : يتكون الأسبوع التربوي من 7 حصص أي 5 ساعات من العمل الفعلي يقدم درسان في الأسبوع يتكون الدرس من 3 حصص مدة كل حصة 45 دقيقة تخصص حصتين للدعم والإدماج عند نهاية الأسبوع </vt:lpstr>
      <vt:lpstr>تطور المفاهيم المتعلقة بالعمليات الأربع و القياسات بالمرحلة الابتدائية</vt:lpstr>
      <vt:lpstr>Présentation PowerPoint</vt:lpstr>
      <vt:lpstr>Présentation PowerPoint</vt:lpstr>
      <vt:lpstr>Présentation PowerPoint</vt:lpstr>
      <vt:lpstr>Présentation PowerPoint</vt:lpstr>
      <vt:lpstr>Présentation PowerPoint</vt:lpstr>
      <vt:lpstr>  الخطأ النابع من الوضعية الديداكتيكية  قد  يكون الخطأ نابعا من وضعية جديدة على المتعلم كتمرين جديد، وسيلة جديدة، سياق ثقافي غير مألوف، مهمة غير معتادة أو لغة غريبة تعرقل القيام بالعمل. وقد يكون ناتجا عن وضعية مألوفة لدى المتعلم لكنها تتطلب طريقة غير مستوعبة من طرف هذا المتعلم، وبالتالي يتمثل بشكل خاطئ ما هو مطلوب منه. كما قد تكون الوضعية مألوفة لكنها مصاحبة بإكراهات صعبة التجاوز كضيق الوقت، كثرة التمارين، أسئلة معقدة.   أخطاء مرتبطة بفهم السؤال وهذا ينتج عندما يواجه المتعلم سؤال غير واضح، يشتمل مصطلحات صعبة أو غريبة عن المتعلم أو مصاغ بجملة نفي أو غير ذلك مما يًعسر على المتعلم عدم فهم المطلوب منه. كما قد بنتج عن تعثر في القراءة، عن حذف كلمة أو إضافة أخرى أو تعويضها بأخرى. وقد  يكون نتيجة عدم تخصيص الوقت الكافي والنشاط الذهني الكافي لقراءة وفهم السؤال، كعدم القراءة للمرة ثانية، تحديد الكلمات المفتاح بالسؤال...  </vt:lpstr>
      <vt:lpstr>أخطاء مرتبطة بالمكتسبات السابقة (التمثلات)  لا يأتي الطفل للمدرسة صفحة بيضاء بل تكون له تصورات عدة حول المدرسة وبعض المواد والمفاهيم التي تختلف بدورها من طفل لأخر حسب تكوينه الاجتماعي والفكري وتسمى هذه التطورات في العلم الديداكتيكي بالتمثلات، هذه الأخيرة التي يتم الكشف عنها من خلال تحليل الأخطاء التي يقع فيها الطفل وتأويل نتائج التحليل بغية المعالجة.  أخطاء مرتبطة بالنشاط الذهني تختلف الأنشطة الذهنية المطلوب توظيفها حسب الوضعية المشكلة بين : بناء و ترييض المفهوم، تطبيق، اكتشاف، استعمال، إعادة الاستثمار، وبناء على هذا التوظيف يتحدد ما إذا كان  الطفل عرضة للوقوف في الخطأ أم لا إذ يتوجب عليه الاختيار الدقيق للنشاط الذهني المطلوب.     </vt:lpstr>
      <vt:lpstr>Présentation PowerPoint</vt:lpstr>
      <vt:lpstr>أخطاء مرتبطة بالمتعلم في علاقته بالمدرس. إن العلاقة التي تربط بين المتعلم والمدرس ضمنية بطبيعتها تنحى في اتجاه التوقع من لدن طرف إزاء الطرق الأخرى (التعاقد الديداكتيكي) وكأمثلة على ذلك نجد:  استعمال جميع المعطيات الواردة في نص مسألة من أجل إيجاد الحل.   الاستعمال المتكرر ولو بشكل ضمني لبعض الكلمات في نص مسألة وربطها بالعملية الحسابية التي تؤدي للحل مثل: الربح يعني الجمع، والخسارة تعني الطرح. رسم زاوية قائمة من طرف المدرس في وضعيات يكون فيها دائما أحد الأضلاع أفقيا والآخر عموديا.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الأعـــــداد  مفاهيم الأعداد والعمليات الحسابية الأساسية وأساليب تدريسها باستخدام: فكرة المجموعات ومفاهيم التناظر الأحادي والتكافؤ</dc:title>
  <dc:creator>user</dc:creator>
  <cp:lastModifiedBy>dell</cp:lastModifiedBy>
  <cp:revision>202</cp:revision>
  <dcterms:created xsi:type="dcterms:W3CDTF">2009-12-03T13:32:39Z</dcterms:created>
  <dcterms:modified xsi:type="dcterms:W3CDTF">2018-12-12T10:24:38Z</dcterms:modified>
</cp:coreProperties>
</file>